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1"/>
  </p:notesMasterIdLst>
  <p:handoutMasterIdLst>
    <p:handoutMasterId r:id="rId22"/>
  </p:handoutMasterIdLst>
  <p:sldIdLst>
    <p:sldId id="1594" r:id="rId5"/>
    <p:sldId id="1525" r:id="rId6"/>
    <p:sldId id="319" r:id="rId7"/>
    <p:sldId id="307" r:id="rId8"/>
    <p:sldId id="1573" r:id="rId9"/>
    <p:sldId id="1587" r:id="rId10"/>
    <p:sldId id="1556" r:id="rId11"/>
    <p:sldId id="317" r:id="rId12"/>
    <p:sldId id="346" r:id="rId13"/>
    <p:sldId id="1602" r:id="rId14"/>
    <p:sldId id="321" r:id="rId15"/>
    <p:sldId id="1561" r:id="rId16"/>
    <p:sldId id="347" r:id="rId17"/>
    <p:sldId id="318" r:id="rId18"/>
    <p:sldId id="1595" r:id="rId19"/>
    <p:sldId id="333" r:id="rId20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A98"/>
    <a:srgbClr val="00ADBB"/>
    <a:srgbClr val="E44925"/>
    <a:srgbClr val="EDEEF3"/>
    <a:srgbClr val="06243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3"/>
  </p:normalViewPr>
  <p:slideViewPr>
    <p:cSldViewPr snapToGrid="0" snapToObjects="1">
      <p:cViewPr varScale="1">
        <p:scale>
          <a:sx n="142" d="100"/>
          <a:sy n="142" d="100"/>
        </p:scale>
        <p:origin x="714" y="102"/>
      </p:cViewPr>
      <p:guideLst>
        <p:guide orient="horz" pos="162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4138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04811E-4E33-AB4A-B2ED-DDD6195F5535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66B571-B1BE-0F4A-B898-B750284F5B9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88550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D923FA-465F-E348-8B9F-2FDF8B48F171}" type="datetimeFigureOut">
              <a:rPr lang="en-US" smtClean="0"/>
              <a:t>9/21/2021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3D507F-2A7A-CB4E-AF39-A54A874104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505262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C3D507F-2A7A-CB4E-AF39-A54A874104DE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Open Sans Regular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Open Sans Regular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75456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3D507F-2A7A-CB4E-AF39-A54A874104DE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91541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3D507F-2A7A-CB4E-AF39-A54A874104DE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6824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u="sn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3D507F-2A7A-CB4E-AF39-A54A874104DE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112654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C3D507F-2A7A-CB4E-AF39-A54A874104DE}" type="slidenum">
              <a:rPr lang="en-US" smtClean="0"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071339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3D507F-2A7A-CB4E-AF39-A54A874104DE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25611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C3D507F-2A7A-CB4E-AF39-A54A874104DE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31575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9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0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over-image-150.jpg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" y="0"/>
            <a:ext cx="9144001" cy="3586253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0" y="0"/>
            <a:ext cx="8686800" cy="4045205"/>
          </a:xfrm>
          <a:prstGeom prst="rect">
            <a:avLst/>
          </a:prstGeom>
          <a:gradFill flip="none" rotWithShape="1">
            <a:gsLst>
              <a:gs pos="1000">
                <a:schemeClr val="accent1">
                  <a:alpha val="49000"/>
                </a:schemeClr>
              </a:gs>
              <a:gs pos="100000">
                <a:srgbClr val="FFFFFF">
                  <a:alpha val="0"/>
                </a:srgbClr>
              </a:gs>
              <a:gs pos="45000">
                <a:schemeClr val="accent2">
                  <a:alpha val="45000"/>
                </a:schemeClr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Playmaker Logo-L.png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85800" y="4368290"/>
            <a:ext cx="2877297" cy="444437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685800" y="1139980"/>
            <a:ext cx="5385555" cy="1314450"/>
          </a:xfrm>
        </p:spPr>
        <p:txBody>
          <a:bodyPr>
            <a:normAutofit/>
          </a:bodyPr>
          <a:lstStyle>
            <a:lvl1pPr marL="0" indent="0" algn="l">
              <a:buNone/>
              <a:defRPr sz="1800" spc="300">
                <a:solidFill>
                  <a:schemeClr val="tx2"/>
                </a:solidFill>
                <a:latin typeface="Open Sans Semibold"/>
                <a:cs typeface="Open Sans Semibold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40718"/>
            <a:ext cx="5385555" cy="1102519"/>
          </a:xfrm>
        </p:spPr>
        <p:txBody>
          <a:bodyPr>
            <a:normAutofit/>
          </a:bodyPr>
          <a:lstStyle>
            <a:lvl1pPr algn="l">
              <a:defRPr sz="2600" spc="3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0" hasCustomPrompt="1"/>
          </p:nvPr>
        </p:nvSpPr>
        <p:spPr>
          <a:xfrm>
            <a:off x="5418990" y="4040188"/>
            <a:ext cx="3267810" cy="914400"/>
          </a:xfrm>
        </p:spPr>
        <p:txBody>
          <a:bodyPr anchor="ctr">
            <a:noAutofit/>
          </a:bodyPr>
          <a:lstStyle>
            <a:lvl1pPr marL="0" indent="0" algn="r">
              <a:buNone/>
              <a:defRPr sz="1400" baseline="0">
                <a:solidFill>
                  <a:srgbClr val="05253E"/>
                </a:solidFill>
                <a:latin typeface="Open Sans"/>
                <a:cs typeface="Open Sans"/>
              </a:defRPr>
            </a:lvl1pPr>
            <a:lvl2pPr>
              <a:defRPr sz="1600">
                <a:solidFill>
                  <a:srgbClr val="05253E"/>
                </a:solidFill>
                <a:latin typeface="Open Sans"/>
                <a:cs typeface="Open Sans"/>
              </a:defRPr>
            </a:lvl2pPr>
            <a:lvl3pPr>
              <a:defRPr sz="1600">
                <a:solidFill>
                  <a:srgbClr val="05253E"/>
                </a:solidFill>
                <a:latin typeface="Open Sans"/>
                <a:cs typeface="Open Sans"/>
              </a:defRPr>
            </a:lvl3pPr>
            <a:lvl4pPr>
              <a:defRPr sz="1600">
                <a:solidFill>
                  <a:srgbClr val="05253E"/>
                </a:solidFill>
                <a:latin typeface="Open Sans"/>
                <a:cs typeface="Open Sans"/>
              </a:defRPr>
            </a:lvl4pPr>
            <a:lvl5pPr>
              <a:defRPr sz="1600">
                <a:solidFill>
                  <a:srgbClr val="05253E"/>
                </a:solidFill>
                <a:latin typeface="Open Sans"/>
                <a:cs typeface="Open Sans"/>
              </a:defRPr>
            </a:lvl5pPr>
          </a:lstStyle>
          <a:p>
            <a:pPr lvl="0"/>
            <a:r>
              <a:rPr lang="en-US" dirty="0"/>
              <a:t>Presenter Name</a:t>
            </a:r>
          </a:p>
          <a:p>
            <a:pPr lvl="0"/>
            <a:r>
              <a:rPr lang="en-US" dirty="0"/>
              <a:t>Date of Presentation</a:t>
            </a:r>
          </a:p>
        </p:txBody>
      </p:sp>
    </p:spTree>
    <p:extLst>
      <p:ext uri="{BB962C8B-B14F-4D97-AF65-F5344CB8AC3E}">
        <p14:creationId xmlns:p14="http://schemas.microsoft.com/office/powerpoint/2010/main" val="1086160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 - v2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pla-bc-pre180405 (1)-1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234670"/>
            <a:ext cx="9144000" cy="51435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729321"/>
            <a:ext cx="8229600" cy="630048"/>
          </a:xfrm>
        </p:spPr>
        <p:txBody>
          <a:bodyPr anchor="ctr">
            <a:normAutofit/>
          </a:bodyPr>
          <a:lstStyle>
            <a:lvl1pPr algn="ctr">
              <a:defRPr sz="2400" spc="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2359369"/>
            <a:ext cx="8229600" cy="841998"/>
          </a:xfrm>
        </p:spPr>
        <p:txBody>
          <a:bodyPr>
            <a:normAutofit/>
          </a:bodyPr>
          <a:lstStyle>
            <a:lvl1pPr algn="ctr">
              <a:defRPr sz="1600" spc="300">
                <a:solidFill>
                  <a:srgbClr val="FFFFFF"/>
                </a:solidFill>
              </a:defRPr>
            </a:lvl1pPr>
            <a:lvl2pPr algn="ctr">
              <a:defRPr sz="1600" spc="300">
                <a:solidFill>
                  <a:srgbClr val="FFFFFF"/>
                </a:solidFill>
              </a:defRPr>
            </a:lvl2pPr>
            <a:lvl3pPr algn="ctr">
              <a:defRPr sz="1600" spc="300">
                <a:solidFill>
                  <a:srgbClr val="FFFFFF"/>
                </a:solidFill>
              </a:defRPr>
            </a:lvl3pPr>
            <a:lvl4pPr algn="ctr">
              <a:defRPr sz="1600" spc="300">
                <a:solidFill>
                  <a:srgbClr val="FFFFFF"/>
                </a:solidFill>
              </a:defRPr>
            </a:lvl4pPr>
            <a:lvl5pPr algn="ctr">
              <a:defRPr sz="1600" spc="3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Box 12"/>
          <p:cNvSpPr txBox="1"/>
          <p:nvPr userDrawn="1"/>
        </p:nvSpPr>
        <p:spPr>
          <a:xfrm>
            <a:off x="2854855" y="4633882"/>
            <a:ext cx="36676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/>
                <a:ea typeface="+mn-ea"/>
                <a:cs typeface="Open Sans"/>
              </a:rPr>
              <a:t>866.930.6847   |   playmakerhealth.com</a:t>
            </a:r>
          </a:p>
          <a:p>
            <a:endParaRPr lang="en-US" sz="1400" dirty="0">
              <a:solidFill>
                <a:srgbClr val="FFFFFF"/>
              </a:solidFill>
              <a:latin typeface="Open Sans"/>
              <a:cs typeface="Open Sans"/>
            </a:endParaRPr>
          </a:p>
        </p:txBody>
      </p:sp>
      <p:pic>
        <p:nvPicPr>
          <p:cNvPr id="4" name="Picture 3" descr="Playmaker Logo Reversed.png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28069" y="671239"/>
            <a:ext cx="5287862" cy="816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612885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over-image-150.jpg"/>
          <p:cNvPicPr>
            <a:picLocks noChangeAspect="1"/>
          </p:cNvPicPr>
          <p:nvPr userDrawn="1"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" y="1557247"/>
            <a:ext cx="9144001" cy="3586253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0" y="1557247"/>
            <a:ext cx="9144000" cy="3627938"/>
          </a:xfrm>
          <a:prstGeom prst="rect">
            <a:avLst/>
          </a:prstGeom>
          <a:gradFill flip="none" rotWithShape="1">
            <a:gsLst>
              <a:gs pos="1000">
                <a:schemeClr val="accent1">
                  <a:alpha val="27000"/>
                </a:schemeClr>
              </a:gs>
              <a:gs pos="100000">
                <a:srgbClr val="FFFFFF">
                  <a:alpha val="27000"/>
                </a:srgbClr>
              </a:gs>
              <a:gs pos="45000">
                <a:schemeClr val="accent2">
                  <a:alpha val="27000"/>
                </a:schemeClr>
              </a:gs>
            </a:gsLst>
            <a:lin ang="0" scaled="1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 descr="Playmaker Logo-L.png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72111" y="370695"/>
            <a:ext cx="4799779" cy="74139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321080"/>
            <a:ext cx="5385555" cy="1314450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FFFFFF"/>
                </a:solidFill>
                <a:latin typeface="Open Sans Semibold"/>
                <a:cs typeface="Open Sans Semibold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421818"/>
            <a:ext cx="5385555" cy="1102519"/>
          </a:xfrm>
        </p:spPr>
        <p:txBody>
          <a:bodyPr>
            <a:normAutofit/>
          </a:bodyPr>
          <a:lstStyle>
            <a:lvl1pPr algn="l">
              <a:defRPr sz="26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0" hasCustomPrompt="1"/>
          </p:nvPr>
        </p:nvSpPr>
        <p:spPr>
          <a:xfrm>
            <a:off x="685800" y="3836988"/>
            <a:ext cx="3267810" cy="914400"/>
          </a:xfrm>
        </p:spPr>
        <p:txBody>
          <a:bodyPr anchor="ctr">
            <a:noAutofit/>
          </a:bodyPr>
          <a:lstStyle>
            <a:lvl1pPr marL="0" indent="0" algn="l">
              <a:buNone/>
              <a:defRPr sz="1400" b="1" baseline="0">
                <a:solidFill>
                  <a:srgbClr val="05253E"/>
                </a:solidFill>
                <a:latin typeface="Open Sans"/>
                <a:cs typeface="Open Sans"/>
              </a:defRPr>
            </a:lvl1pPr>
            <a:lvl2pPr>
              <a:defRPr sz="1600">
                <a:solidFill>
                  <a:srgbClr val="05253E"/>
                </a:solidFill>
                <a:latin typeface="Open Sans"/>
                <a:cs typeface="Open Sans"/>
              </a:defRPr>
            </a:lvl2pPr>
            <a:lvl3pPr>
              <a:defRPr sz="1600">
                <a:solidFill>
                  <a:srgbClr val="05253E"/>
                </a:solidFill>
                <a:latin typeface="Open Sans"/>
                <a:cs typeface="Open Sans"/>
              </a:defRPr>
            </a:lvl3pPr>
            <a:lvl4pPr>
              <a:defRPr sz="1600">
                <a:solidFill>
                  <a:srgbClr val="05253E"/>
                </a:solidFill>
                <a:latin typeface="Open Sans"/>
                <a:cs typeface="Open Sans"/>
              </a:defRPr>
            </a:lvl4pPr>
            <a:lvl5pPr>
              <a:defRPr sz="1600">
                <a:solidFill>
                  <a:srgbClr val="05253E"/>
                </a:solidFill>
                <a:latin typeface="Open Sans"/>
                <a:cs typeface="Open Sans"/>
              </a:defRPr>
            </a:lvl5pPr>
          </a:lstStyle>
          <a:p>
            <a:pPr lvl="0"/>
            <a:r>
              <a:rPr lang="en-US" dirty="0"/>
              <a:t>Presenter Name</a:t>
            </a:r>
          </a:p>
          <a:p>
            <a:pPr lvl="0"/>
            <a:r>
              <a:rPr lang="en-US" dirty="0"/>
              <a:t>Date of Presentation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0" y="89735"/>
            <a:ext cx="9144000" cy="0"/>
          </a:xfrm>
          <a:prstGeom prst="line">
            <a:avLst/>
          </a:prstGeom>
          <a:ln>
            <a:solidFill>
              <a:srgbClr val="CD0920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7539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Interior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 userDrawn="1"/>
        </p:nvSpPr>
        <p:spPr>
          <a:xfrm>
            <a:off x="0" y="4381500"/>
            <a:ext cx="9144000" cy="762001"/>
          </a:xfrm>
          <a:prstGeom prst="rect">
            <a:avLst/>
          </a:prstGeom>
          <a:gradFill flip="none" rotWithShape="1">
            <a:gsLst>
              <a:gs pos="0">
                <a:schemeClr val="accent5"/>
              </a:gs>
              <a:gs pos="100000">
                <a:srgbClr val="FFFFFF"/>
              </a:gs>
            </a:gsLst>
            <a:lin ang="108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7884"/>
            <a:ext cx="8229600" cy="630048"/>
          </a:xfrm>
        </p:spPr>
        <p:txBody>
          <a:bodyPr anchor="ctr">
            <a:normAutofit/>
          </a:bodyPr>
          <a:lstStyle>
            <a:lvl1pPr algn="ctr">
              <a:defRPr sz="2400">
                <a:solidFill>
                  <a:srgbClr val="004A98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87335"/>
            <a:ext cx="8229600" cy="3707288"/>
          </a:xfrm>
        </p:spPr>
        <p:txBody>
          <a:bodyPr>
            <a:normAutofit/>
          </a:bodyPr>
          <a:lstStyle>
            <a:lvl1pPr>
              <a:defRPr sz="1800">
                <a:solidFill>
                  <a:srgbClr val="06243F"/>
                </a:solidFill>
              </a:defRPr>
            </a:lvl1pPr>
            <a:lvl2pPr>
              <a:defRPr sz="1800">
                <a:solidFill>
                  <a:srgbClr val="06243F"/>
                </a:solidFill>
              </a:defRPr>
            </a:lvl2pPr>
            <a:lvl3pPr>
              <a:defRPr sz="1800">
                <a:solidFill>
                  <a:srgbClr val="06243F"/>
                </a:solidFill>
              </a:defRPr>
            </a:lvl3pPr>
            <a:lvl4pPr>
              <a:defRPr sz="1800">
                <a:solidFill>
                  <a:srgbClr val="06243F"/>
                </a:solidFill>
              </a:defRPr>
            </a:lvl4pPr>
            <a:lvl5pPr>
              <a:defRPr sz="1800">
                <a:solidFill>
                  <a:srgbClr val="06243F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6" descr="pmbar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 flipV="1">
            <a:off x="6456755" y="4279900"/>
            <a:ext cx="2687245" cy="863598"/>
          </a:xfrm>
          <a:prstGeom prst="rect">
            <a:avLst/>
          </a:prstGeom>
        </p:spPr>
      </p:pic>
      <p:pic>
        <p:nvPicPr>
          <p:cNvPr id="10" name="Picture 9" descr="Playmaker Logo-L.png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72573" y="4594623"/>
            <a:ext cx="2195266" cy="339089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>
            <a:off x="0" y="89735"/>
            <a:ext cx="9144000" cy="0"/>
          </a:xfrm>
          <a:prstGeom prst="line">
            <a:avLst/>
          </a:prstGeom>
          <a:ln>
            <a:solidFill>
              <a:srgbClr val="CD0920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0" y="45382"/>
            <a:ext cx="9144000" cy="0"/>
          </a:xfrm>
          <a:prstGeom prst="line">
            <a:avLst/>
          </a:prstGeom>
          <a:ln w="38100" cmpd="sng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 userDrawn="1"/>
        </p:nvSpPr>
        <p:spPr>
          <a:xfrm>
            <a:off x="457200" y="4608482"/>
            <a:ext cx="31695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6243F"/>
                </a:solidFill>
                <a:effectLst/>
                <a:uLnTx/>
                <a:uFillTx/>
                <a:latin typeface="Open Sans"/>
                <a:ea typeface="+mn-ea"/>
                <a:cs typeface="Open Sans"/>
              </a:rPr>
              <a:t>866.930.6847   |   playmakerhealth.com</a:t>
            </a:r>
          </a:p>
          <a:p>
            <a:endParaRPr lang="en-US" sz="1200" dirty="0">
              <a:solidFill>
                <a:srgbClr val="06243F"/>
              </a:solidFill>
              <a:latin typeface="Open Sans"/>
              <a:cs typeface="Open Sans"/>
            </a:endParaRPr>
          </a:p>
        </p:txBody>
      </p:sp>
      <p:sp>
        <p:nvSpPr>
          <p:cNvPr id="16" name="Slide Number Placeholder 5"/>
          <p:cNvSpPr txBox="1">
            <a:spLocks/>
          </p:cNvSpPr>
          <p:nvPr userDrawn="1"/>
        </p:nvSpPr>
        <p:spPr>
          <a:xfrm>
            <a:off x="3505200" y="4600246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Open Sans"/>
                <a:ea typeface="+mn-ea"/>
                <a:cs typeface="Open San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1BF2185-638E-B944-849C-12DDD200ED3E}" type="slidenum">
              <a:rPr lang="en-US" b="1" smtClean="0">
                <a:solidFill>
                  <a:srgbClr val="06243F"/>
                </a:solidFill>
              </a:rPr>
              <a:pPr/>
              <a:t>‹#›</a:t>
            </a:fld>
            <a:endParaRPr lang="en-US" b="1" dirty="0">
              <a:solidFill>
                <a:srgbClr val="06243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41861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Interior - 2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47884"/>
            <a:ext cx="7772400" cy="630048"/>
          </a:xfrm>
        </p:spPr>
        <p:txBody>
          <a:bodyPr anchor="ctr">
            <a:normAutofit/>
          </a:bodyPr>
          <a:lstStyle>
            <a:lvl1pPr algn="ctr">
              <a:defRPr sz="2400">
                <a:solidFill>
                  <a:srgbClr val="004A98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4400" y="887335"/>
            <a:ext cx="7772400" cy="3494165"/>
          </a:xfrm>
        </p:spPr>
        <p:txBody>
          <a:bodyPr>
            <a:normAutofit/>
          </a:bodyPr>
          <a:lstStyle>
            <a:lvl1pPr>
              <a:defRPr sz="1800">
                <a:solidFill>
                  <a:srgbClr val="06243F"/>
                </a:solidFill>
              </a:defRPr>
            </a:lvl1pPr>
            <a:lvl2pPr>
              <a:defRPr sz="1800">
                <a:solidFill>
                  <a:srgbClr val="06243F"/>
                </a:solidFill>
              </a:defRPr>
            </a:lvl2pPr>
            <a:lvl3pPr>
              <a:defRPr sz="1800">
                <a:solidFill>
                  <a:srgbClr val="06243F"/>
                </a:solidFill>
              </a:defRPr>
            </a:lvl3pPr>
            <a:lvl4pPr>
              <a:defRPr sz="1800">
                <a:solidFill>
                  <a:srgbClr val="06243F"/>
                </a:solidFill>
              </a:defRPr>
            </a:lvl4pPr>
            <a:lvl5pPr>
              <a:defRPr sz="1800">
                <a:solidFill>
                  <a:srgbClr val="06243F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505200" y="4600246"/>
            <a:ext cx="2133600" cy="273844"/>
          </a:xfrm>
        </p:spPr>
        <p:txBody>
          <a:bodyPr anchor="ctr"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fld id="{61BF2185-638E-B944-849C-12DDD200ED3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pmbar.png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 flipV="1">
            <a:off x="7089046" y="4594622"/>
            <a:ext cx="2054954" cy="548877"/>
          </a:xfrm>
          <a:prstGeom prst="rect">
            <a:avLst/>
          </a:prstGeom>
        </p:spPr>
      </p:pic>
      <p:pic>
        <p:nvPicPr>
          <p:cNvPr id="10" name="Picture 9" descr="Playmaker Logo-L.png"/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45673" y="4810285"/>
            <a:ext cx="1544112" cy="238509"/>
          </a:xfrm>
          <a:prstGeom prst="rect">
            <a:avLst/>
          </a:prstGeom>
        </p:spPr>
      </p:pic>
      <p:sp>
        <p:nvSpPr>
          <p:cNvPr id="13" name="TextBox 12"/>
          <p:cNvSpPr txBox="1"/>
          <p:nvPr userDrawn="1"/>
        </p:nvSpPr>
        <p:spPr>
          <a:xfrm>
            <a:off x="457200" y="4608482"/>
            <a:ext cx="297005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Open Sans"/>
                <a:ea typeface="+mn-ea"/>
                <a:cs typeface="Open Sans"/>
              </a:rPr>
              <a:t>866.930.6847   |   playmakercrm.com</a:t>
            </a:r>
          </a:p>
          <a:p>
            <a:endParaRPr lang="en-US" sz="1200" dirty="0">
              <a:solidFill>
                <a:srgbClr val="FFFFFF"/>
              </a:solidFill>
              <a:latin typeface="Open Sans"/>
              <a:cs typeface="Open Sans"/>
            </a:endParaRPr>
          </a:p>
        </p:txBody>
      </p:sp>
      <p:sp>
        <p:nvSpPr>
          <p:cNvPr id="15" name="Rectangle 14"/>
          <p:cNvSpPr/>
          <p:nvPr userDrawn="1"/>
        </p:nvSpPr>
        <p:spPr>
          <a:xfrm>
            <a:off x="0" y="4381500"/>
            <a:ext cx="9144000" cy="762001"/>
          </a:xfrm>
          <a:prstGeom prst="rect">
            <a:avLst/>
          </a:prstGeom>
          <a:gradFill flip="none" rotWithShape="1">
            <a:gsLst>
              <a:gs pos="0">
                <a:schemeClr val="accent5"/>
              </a:gs>
              <a:gs pos="100000">
                <a:srgbClr val="FFFFFF"/>
              </a:gs>
            </a:gsLst>
            <a:lin ang="108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Picture 15" descr="pmbar.png"/>
          <p:cNvPicPr>
            <a:picLocks noChangeAspect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 flipV="1">
            <a:off x="6469455" y="4279900"/>
            <a:ext cx="2687245" cy="863598"/>
          </a:xfrm>
          <a:prstGeom prst="rect">
            <a:avLst/>
          </a:prstGeom>
        </p:spPr>
      </p:pic>
      <p:pic>
        <p:nvPicPr>
          <p:cNvPr id="17" name="Picture 16" descr="Playmaker Logo-L.png"/>
          <p:cNvPicPr>
            <a:picLocks noChangeAspect="1"/>
          </p:cNvPicPr>
          <p:nvPr userDrawn="1"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85273" y="4594623"/>
            <a:ext cx="2195266" cy="339089"/>
          </a:xfrm>
          <a:prstGeom prst="rect">
            <a:avLst/>
          </a:prstGeom>
        </p:spPr>
      </p:pic>
      <p:sp>
        <p:nvSpPr>
          <p:cNvPr id="18" name="TextBox 17"/>
          <p:cNvSpPr txBox="1"/>
          <p:nvPr userDrawn="1"/>
        </p:nvSpPr>
        <p:spPr>
          <a:xfrm>
            <a:off x="469900" y="4608482"/>
            <a:ext cx="31695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6243F"/>
                </a:solidFill>
                <a:effectLst/>
                <a:uLnTx/>
                <a:uFillTx/>
                <a:latin typeface="Open Sans"/>
                <a:ea typeface="+mn-ea"/>
                <a:cs typeface="Open Sans"/>
              </a:rPr>
              <a:t>866.930.6847   |   playmakerhealth.com</a:t>
            </a:r>
          </a:p>
          <a:p>
            <a:endParaRPr lang="en-US" sz="1200" dirty="0">
              <a:solidFill>
                <a:srgbClr val="06243F"/>
              </a:solidFill>
              <a:latin typeface="Open Sans"/>
              <a:cs typeface="Open Sans"/>
            </a:endParaRPr>
          </a:p>
        </p:txBody>
      </p:sp>
      <p:sp>
        <p:nvSpPr>
          <p:cNvPr id="19" name="Slide Number Placeholder 5"/>
          <p:cNvSpPr txBox="1">
            <a:spLocks/>
          </p:cNvSpPr>
          <p:nvPr userDrawn="1"/>
        </p:nvSpPr>
        <p:spPr>
          <a:xfrm>
            <a:off x="3517900" y="4600246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Open Sans"/>
                <a:ea typeface="+mn-ea"/>
                <a:cs typeface="Open San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1BF2185-638E-B944-849C-12DDD200ED3E}" type="slidenum">
              <a:rPr lang="en-US" b="1" smtClean="0">
                <a:solidFill>
                  <a:srgbClr val="06243F"/>
                </a:solidFill>
              </a:rPr>
              <a:pPr/>
              <a:t>‹#›</a:t>
            </a:fld>
            <a:endParaRPr lang="en-US" b="1" dirty="0">
              <a:solidFill>
                <a:srgbClr val="06243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1995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erior - 3 - Side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0" y="4758553"/>
            <a:ext cx="9144000" cy="384947"/>
          </a:xfrm>
          <a:prstGeom prst="rect">
            <a:avLst/>
          </a:prstGeom>
          <a:gradFill flip="none" rotWithShape="1">
            <a:gsLst>
              <a:gs pos="0">
                <a:schemeClr val="accent5"/>
              </a:gs>
              <a:gs pos="100000">
                <a:srgbClr val="FFFFFF"/>
              </a:gs>
            </a:gsLst>
            <a:lin ang="108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7884"/>
            <a:ext cx="6831904" cy="630048"/>
          </a:xfrm>
        </p:spPr>
        <p:txBody>
          <a:bodyPr anchor="ctr">
            <a:normAutofit/>
          </a:bodyPr>
          <a:lstStyle>
            <a:lvl1pPr algn="l">
              <a:defRPr sz="2400">
                <a:solidFill>
                  <a:srgbClr val="004A98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199" y="887335"/>
            <a:ext cx="6831905" cy="3707288"/>
          </a:xfrm>
        </p:spPr>
        <p:txBody>
          <a:bodyPr>
            <a:normAutofit/>
          </a:bodyPr>
          <a:lstStyle>
            <a:lvl1pPr>
              <a:defRPr sz="1800">
                <a:solidFill>
                  <a:srgbClr val="06243F"/>
                </a:solidFill>
              </a:defRPr>
            </a:lvl1pPr>
            <a:lvl2pPr>
              <a:defRPr sz="1800">
                <a:solidFill>
                  <a:srgbClr val="06243F"/>
                </a:solidFill>
              </a:defRPr>
            </a:lvl2pPr>
            <a:lvl3pPr>
              <a:defRPr sz="1800">
                <a:solidFill>
                  <a:srgbClr val="06243F"/>
                </a:solidFill>
              </a:defRPr>
            </a:lvl3pPr>
            <a:lvl4pPr>
              <a:defRPr sz="1800">
                <a:solidFill>
                  <a:srgbClr val="06243F"/>
                </a:solidFill>
              </a:defRPr>
            </a:lvl4pPr>
            <a:lvl5pPr>
              <a:defRPr sz="1800">
                <a:solidFill>
                  <a:srgbClr val="06243F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505200" y="4854246"/>
            <a:ext cx="2133600" cy="273844"/>
          </a:xfrm>
        </p:spPr>
        <p:txBody>
          <a:bodyPr anchor="ctr"/>
          <a:lstStyle>
            <a:lvl1pPr algn="ctr">
              <a:defRPr>
                <a:solidFill>
                  <a:srgbClr val="05253E"/>
                </a:solidFill>
              </a:defRPr>
            </a:lvl1pPr>
          </a:lstStyle>
          <a:p>
            <a:fld id="{61BF2185-638E-B944-849C-12DDD200ED3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pmbar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 flipV="1">
            <a:off x="7089046" y="4523669"/>
            <a:ext cx="2054954" cy="619829"/>
          </a:xfrm>
          <a:prstGeom prst="rect">
            <a:avLst/>
          </a:prstGeom>
        </p:spPr>
      </p:pic>
      <p:pic>
        <p:nvPicPr>
          <p:cNvPr id="10" name="Picture 9" descr="Playmaker Logo-L.png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45673" y="4810285"/>
            <a:ext cx="1544112" cy="238509"/>
          </a:xfrm>
          <a:prstGeom prst="rect">
            <a:avLst/>
          </a:prstGeom>
        </p:spPr>
      </p:pic>
      <p:sp>
        <p:nvSpPr>
          <p:cNvPr id="13" name="TextBox 12"/>
          <p:cNvSpPr txBox="1"/>
          <p:nvPr userDrawn="1"/>
        </p:nvSpPr>
        <p:spPr>
          <a:xfrm>
            <a:off x="457200" y="4862482"/>
            <a:ext cx="1867819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5253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866.930.6847   |   playmakerhealth.com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7445673" y="147884"/>
            <a:ext cx="1698327" cy="4446739"/>
          </a:xfrm>
          <a:prstGeom prst="rect">
            <a:avLst/>
          </a:prstGeom>
          <a:solidFill>
            <a:srgbClr val="EDEEF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 hasCustomPrompt="1"/>
          </p:nvPr>
        </p:nvSpPr>
        <p:spPr>
          <a:xfrm>
            <a:off x="7610475" y="887335"/>
            <a:ext cx="1379310" cy="914400"/>
          </a:xfrm>
        </p:spPr>
        <p:txBody>
          <a:bodyPr>
            <a:noAutofit/>
          </a:bodyPr>
          <a:lstStyle>
            <a:lvl1pPr marL="0" indent="0">
              <a:buNone/>
              <a:defRPr sz="1600" baseline="0">
                <a:solidFill>
                  <a:srgbClr val="05253E"/>
                </a:solidFill>
              </a:defRPr>
            </a:lvl1pPr>
            <a:lvl2pPr>
              <a:defRPr sz="1800">
                <a:solidFill>
                  <a:srgbClr val="05253E"/>
                </a:solidFill>
              </a:defRPr>
            </a:lvl2pPr>
            <a:lvl3pPr>
              <a:defRPr sz="1800">
                <a:solidFill>
                  <a:srgbClr val="05253E"/>
                </a:solidFill>
              </a:defRPr>
            </a:lvl3pPr>
            <a:lvl4pPr>
              <a:defRPr sz="1800">
                <a:solidFill>
                  <a:srgbClr val="05253E"/>
                </a:solidFill>
              </a:defRPr>
            </a:lvl4pPr>
            <a:lvl5pPr>
              <a:defRPr sz="1800">
                <a:solidFill>
                  <a:srgbClr val="05253E"/>
                </a:solidFill>
              </a:defRPr>
            </a:lvl5pPr>
          </a:lstStyle>
          <a:p>
            <a:pPr lvl="0"/>
            <a:r>
              <a:rPr lang="en-US" dirty="0"/>
              <a:t>Sidebar Content Here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0" y="89735"/>
            <a:ext cx="9144000" cy="0"/>
          </a:xfrm>
          <a:prstGeom prst="line">
            <a:avLst/>
          </a:prstGeom>
          <a:ln>
            <a:solidFill>
              <a:srgbClr val="CD0920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0" y="45382"/>
            <a:ext cx="9144000" cy="0"/>
          </a:xfrm>
          <a:prstGeom prst="line">
            <a:avLst/>
          </a:prstGeom>
          <a:ln w="38100" cmpd="sng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10130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Interior - 4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 userDrawn="1"/>
        </p:nvSpPr>
        <p:spPr>
          <a:xfrm>
            <a:off x="0" y="4758553"/>
            <a:ext cx="9144000" cy="384947"/>
          </a:xfrm>
          <a:prstGeom prst="rect">
            <a:avLst/>
          </a:prstGeom>
          <a:gradFill flip="none" rotWithShape="1">
            <a:gsLst>
              <a:gs pos="0">
                <a:schemeClr val="accent5"/>
              </a:gs>
              <a:gs pos="100000">
                <a:srgbClr val="FFFFFF"/>
              </a:gs>
            </a:gsLst>
            <a:lin ang="108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7884"/>
            <a:ext cx="8229600" cy="630048"/>
          </a:xfrm>
        </p:spPr>
        <p:txBody>
          <a:bodyPr anchor="ctr">
            <a:normAutofit/>
          </a:bodyPr>
          <a:lstStyle>
            <a:lvl1pPr algn="ctr">
              <a:defRPr sz="2400">
                <a:solidFill>
                  <a:srgbClr val="FFFFFF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87335"/>
            <a:ext cx="8229600" cy="3707288"/>
          </a:xfrm>
        </p:spPr>
        <p:txBody>
          <a:bodyPr>
            <a:normAutofit/>
          </a:bodyPr>
          <a:lstStyle>
            <a:lvl1pPr>
              <a:defRPr sz="1800">
                <a:solidFill>
                  <a:srgbClr val="FFFFFF"/>
                </a:solidFill>
              </a:defRPr>
            </a:lvl1pPr>
            <a:lvl2pPr>
              <a:defRPr sz="1800">
                <a:solidFill>
                  <a:srgbClr val="FFFFFF"/>
                </a:solidFill>
              </a:defRPr>
            </a:lvl2pPr>
            <a:lvl3pPr>
              <a:defRPr sz="1800">
                <a:solidFill>
                  <a:srgbClr val="FFFFFF"/>
                </a:solidFill>
              </a:defRPr>
            </a:lvl3pPr>
            <a:lvl4pPr>
              <a:defRPr sz="1800">
                <a:solidFill>
                  <a:srgbClr val="FFFFFF"/>
                </a:solidFill>
              </a:defRPr>
            </a:lvl4pPr>
            <a:lvl5pPr>
              <a:defRPr sz="18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6" descr="pmbar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 flipV="1">
            <a:off x="7089046" y="4594622"/>
            <a:ext cx="2054954" cy="548877"/>
          </a:xfrm>
          <a:prstGeom prst="rect">
            <a:avLst/>
          </a:prstGeom>
        </p:spPr>
      </p:pic>
      <p:pic>
        <p:nvPicPr>
          <p:cNvPr id="10" name="Picture 9" descr="Playmaker Logo-L.png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45673" y="4810285"/>
            <a:ext cx="1544112" cy="238509"/>
          </a:xfrm>
          <a:prstGeom prst="rect">
            <a:avLst/>
          </a:prstGeom>
        </p:spPr>
      </p:pic>
      <p:sp>
        <p:nvSpPr>
          <p:cNvPr id="13" name="TextBox 12"/>
          <p:cNvSpPr txBox="1"/>
          <p:nvPr userDrawn="1"/>
        </p:nvSpPr>
        <p:spPr>
          <a:xfrm>
            <a:off x="457200" y="4862482"/>
            <a:ext cx="1867819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5253E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866.930.6847   |   playmakerhealth.com</a:t>
            </a:r>
          </a:p>
          <a:p>
            <a:endParaRPr lang="en-US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0" y="89735"/>
            <a:ext cx="9144000" cy="0"/>
          </a:xfrm>
          <a:prstGeom prst="line">
            <a:avLst/>
          </a:prstGeom>
          <a:ln>
            <a:solidFill>
              <a:schemeClr val="bg2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0" y="45382"/>
            <a:ext cx="9144000" cy="0"/>
          </a:xfrm>
          <a:prstGeom prst="line">
            <a:avLst/>
          </a:prstGeom>
          <a:ln w="38100" cmpd="sng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677979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Interior - 5 - Bottom B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1" y="3467100"/>
            <a:ext cx="9144000" cy="1368823"/>
          </a:xfrm>
          <a:prstGeom prst="rect">
            <a:avLst/>
          </a:prstGeom>
          <a:solidFill>
            <a:srgbClr val="EDEEF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4758553"/>
            <a:ext cx="9144000" cy="384947"/>
          </a:xfrm>
          <a:prstGeom prst="rect">
            <a:avLst/>
          </a:prstGeom>
          <a:gradFill flip="none" rotWithShape="1">
            <a:gsLst>
              <a:gs pos="0">
                <a:schemeClr val="accent5"/>
              </a:gs>
              <a:gs pos="100000">
                <a:srgbClr val="FFFFFF"/>
              </a:gs>
            </a:gsLst>
            <a:lin ang="108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7884"/>
            <a:ext cx="8229600" cy="630048"/>
          </a:xfrm>
        </p:spPr>
        <p:txBody>
          <a:bodyPr anchor="ctr">
            <a:normAutofit/>
          </a:bodyPr>
          <a:lstStyle>
            <a:lvl1pPr algn="ctr">
              <a:defRPr sz="2400">
                <a:solidFill>
                  <a:srgbClr val="004A98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87335"/>
            <a:ext cx="8229600" cy="2452765"/>
          </a:xfrm>
        </p:spPr>
        <p:txBody>
          <a:bodyPr>
            <a:normAutofit/>
          </a:bodyPr>
          <a:lstStyle>
            <a:lvl1pPr>
              <a:defRPr sz="1800">
                <a:solidFill>
                  <a:srgbClr val="06243F"/>
                </a:solidFill>
              </a:defRPr>
            </a:lvl1pPr>
            <a:lvl2pPr>
              <a:defRPr sz="1800">
                <a:solidFill>
                  <a:srgbClr val="06243F"/>
                </a:solidFill>
              </a:defRPr>
            </a:lvl2pPr>
            <a:lvl3pPr>
              <a:defRPr sz="1800">
                <a:solidFill>
                  <a:srgbClr val="06243F"/>
                </a:solidFill>
              </a:defRPr>
            </a:lvl3pPr>
            <a:lvl4pPr>
              <a:defRPr sz="1800">
                <a:solidFill>
                  <a:srgbClr val="06243F"/>
                </a:solidFill>
              </a:defRPr>
            </a:lvl4pPr>
            <a:lvl5pPr>
              <a:defRPr sz="1800">
                <a:solidFill>
                  <a:srgbClr val="06243F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505200" y="4854246"/>
            <a:ext cx="2133600" cy="273844"/>
          </a:xfrm>
        </p:spPr>
        <p:txBody>
          <a:bodyPr anchor="ctr"/>
          <a:lstStyle>
            <a:lvl1pPr algn="ctr">
              <a:defRPr>
                <a:solidFill>
                  <a:srgbClr val="05253E"/>
                </a:solidFill>
              </a:defRPr>
            </a:lvl1pPr>
          </a:lstStyle>
          <a:p>
            <a:fld id="{61BF2185-638E-B944-849C-12DDD200ED3E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7" name="Picture 6" descr="pmbar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 flipV="1">
            <a:off x="7089046" y="4594622"/>
            <a:ext cx="2054954" cy="548877"/>
          </a:xfrm>
          <a:prstGeom prst="rect">
            <a:avLst/>
          </a:prstGeom>
        </p:spPr>
      </p:pic>
      <p:pic>
        <p:nvPicPr>
          <p:cNvPr id="10" name="Picture 9" descr="Playmaker Logo-L.png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445673" y="4810285"/>
            <a:ext cx="1544112" cy="238509"/>
          </a:xfrm>
          <a:prstGeom prst="rect">
            <a:avLst/>
          </a:prstGeom>
        </p:spPr>
      </p:pic>
      <p:sp>
        <p:nvSpPr>
          <p:cNvPr id="13" name="TextBox 12"/>
          <p:cNvSpPr txBox="1"/>
          <p:nvPr userDrawn="1"/>
        </p:nvSpPr>
        <p:spPr>
          <a:xfrm>
            <a:off x="457200" y="4862482"/>
            <a:ext cx="2044149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1" i="0" u="none" strike="noStrike" kern="1200" cap="none" spc="0" normalizeH="0" baseline="0" noProof="0" dirty="0">
                <a:ln>
                  <a:noFill/>
                </a:ln>
                <a:solidFill>
                  <a:srgbClr val="05253E"/>
                </a:solidFill>
                <a:effectLst/>
                <a:uLnTx/>
                <a:uFillTx/>
                <a:latin typeface="Open Sans"/>
                <a:ea typeface="+mn-ea"/>
                <a:cs typeface="Open Sans"/>
              </a:rPr>
              <a:t>866.930.6847   |   playmakercrm.com</a:t>
            </a:r>
          </a:p>
          <a:p>
            <a:endParaRPr lang="en-US" dirty="0">
              <a:latin typeface="Open Sans"/>
              <a:cs typeface="Open Sans"/>
            </a:endParaRPr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45382"/>
            <a:ext cx="9144000" cy="0"/>
          </a:xfrm>
          <a:prstGeom prst="line">
            <a:avLst/>
          </a:prstGeom>
          <a:ln w="38100" cmpd="sng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0" y="89735"/>
            <a:ext cx="9144000" cy="0"/>
          </a:xfrm>
          <a:prstGeom prst="line">
            <a:avLst/>
          </a:prstGeom>
          <a:ln>
            <a:solidFill>
              <a:srgbClr val="CD0920">
                <a:alpha val="5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 userDrawn="1"/>
        </p:nvSpPr>
        <p:spPr>
          <a:xfrm>
            <a:off x="0" y="4381500"/>
            <a:ext cx="9144000" cy="762001"/>
          </a:xfrm>
          <a:prstGeom prst="rect">
            <a:avLst/>
          </a:prstGeom>
          <a:gradFill flip="none" rotWithShape="1">
            <a:gsLst>
              <a:gs pos="0">
                <a:schemeClr val="accent5"/>
              </a:gs>
              <a:gs pos="100000">
                <a:srgbClr val="FFFFFF"/>
              </a:gs>
            </a:gsLst>
            <a:lin ang="108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17" descr="pmbar.png"/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 flipV="1">
            <a:off x="6456755" y="4279900"/>
            <a:ext cx="2687245" cy="863598"/>
          </a:xfrm>
          <a:prstGeom prst="rect">
            <a:avLst/>
          </a:prstGeom>
        </p:spPr>
      </p:pic>
      <p:pic>
        <p:nvPicPr>
          <p:cNvPr id="19" name="Picture 18" descr="Playmaker Logo-L.png"/>
          <p:cNvPicPr>
            <a:picLocks noChangeAspect="1"/>
          </p:cNvPicPr>
          <p:nvPr userDrawn="1"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72573" y="4594623"/>
            <a:ext cx="2195266" cy="339089"/>
          </a:xfrm>
          <a:prstGeom prst="rect">
            <a:avLst/>
          </a:prstGeom>
        </p:spPr>
      </p:pic>
      <p:sp>
        <p:nvSpPr>
          <p:cNvPr id="20" name="TextBox 19"/>
          <p:cNvSpPr txBox="1"/>
          <p:nvPr userDrawn="1"/>
        </p:nvSpPr>
        <p:spPr>
          <a:xfrm>
            <a:off x="457200" y="4608482"/>
            <a:ext cx="31695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6243F"/>
                </a:solidFill>
                <a:effectLst/>
                <a:uLnTx/>
                <a:uFillTx/>
                <a:latin typeface="Open Sans"/>
                <a:ea typeface="+mn-ea"/>
                <a:cs typeface="Open Sans"/>
              </a:rPr>
              <a:t>866.930.6847   |   playmakerhealth.com</a:t>
            </a:r>
          </a:p>
          <a:p>
            <a:endParaRPr lang="en-US" sz="1200" dirty="0">
              <a:solidFill>
                <a:srgbClr val="06243F"/>
              </a:solidFill>
              <a:latin typeface="Open Sans"/>
              <a:cs typeface="Open Sans"/>
            </a:endParaRP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3505200" y="4600246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bg1"/>
                </a:solidFill>
                <a:latin typeface="Open Sans"/>
                <a:ea typeface="+mn-ea"/>
                <a:cs typeface="Open San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61BF2185-638E-B944-849C-12DDD200ED3E}" type="slidenum">
              <a:rPr lang="en-US" b="1" smtClean="0">
                <a:solidFill>
                  <a:srgbClr val="06243F"/>
                </a:solidFill>
              </a:rPr>
              <a:pPr/>
              <a:t>‹#›</a:t>
            </a:fld>
            <a:endParaRPr lang="en-US" b="1" dirty="0">
              <a:solidFill>
                <a:srgbClr val="06243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80299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Section Brea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4381500"/>
            <a:ext cx="9144000" cy="762001"/>
          </a:xfrm>
          <a:prstGeom prst="rect">
            <a:avLst/>
          </a:prstGeom>
          <a:gradFill flip="none" rotWithShape="1">
            <a:gsLst>
              <a:gs pos="0">
                <a:schemeClr val="accent5"/>
              </a:gs>
              <a:gs pos="100000">
                <a:srgbClr val="FFFFFF"/>
              </a:gs>
            </a:gsLst>
            <a:lin ang="10800000" scaled="0"/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pmbar.png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 flipH="1" flipV="1">
            <a:off x="6469455" y="4279900"/>
            <a:ext cx="2687245" cy="863598"/>
          </a:xfrm>
          <a:prstGeom prst="rect">
            <a:avLst/>
          </a:prstGeom>
        </p:spPr>
      </p:pic>
      <p:pic>
        <p:nvPicPr>
          <p:cNvPr id="10" name="Picture 9" descr="Playmaker Logo-L.png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785273" y="4594623"/>
            <a:ext cx="2195266" cy="339089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729321"/>
            <a:ext cx="8229600" cy="630048"/>
          </a:xfrm>
        </p:spPr>
        <p:txBody>
          <a:bodyPr anchor="ctr">
            <a:normAutofit/>
          </a:bodyPr>
          <a:lstStyle>
            <a:lvl1pPr algn="ctr">
              <a:defRPr sz="2400" spc="3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2359369"/>
            <a:ext cx="8229600" cy="841998"/>
          </a:xfrm>
        </p:spPr>
        <p:txBody>
          <a:bodyPr>
            <a:normAutofit/>
          </a:bodyPr>
          <a:lstStyle>
            <a:lvl1pPr algn="ctr">
              <a:defRPr sz="1600" spc="300">
                <a:solidFill>
                  <a:srgbClr val="FFFFFF"/>
                </a:solidFill>
              </a:defRPr>
            </a:lvl1pPr>
            <a:lvl2pPr algn="ctr">
              <a:defRPr sz="1600" spc="300">
                <a:solidFill>
                  <a:srgbClr val="FFFFFF"/>
                </a:solidFill>
              </a:defRPr>
            </a:lvl2pPr>
            <a:lvl3pPr algn="ctr">
              <a:defRPr sz="1600" spc="300">
                <a:solidFill>
                  <a:srgbClr val="FFFFFF"/>
                </a:solidFill>
              </a:defRPr>
            </a:lvl3pPr>
            <a:lvl4pPr algn="ctr">
              <a:defRPr sz="1600" spc="300">
                <a:solidFill>
                  <a:srgbClr val="FFFFFF"/>
                </a:solidFill>
              </a:defRPr>
            </a:lvl4pPr>
            <a:lvl5pPr algn="ctr">
              <a:defRPr sz="1600" spc="300">
                <a:solidFill>
                  <a:srgbClr val="FFFFF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0" y="89735"/>
            <a:ext cx="9144000" cy="0"/>
          </a:xfrm>
          <a:prstGeom prst="line">
            <a:avLst/>
          </a:prstGeom>
          <a:ln>
            <a:solidFill>
              <a:schemeClr val="bg2">
                <a:alpha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Playmaker Logo Reversed.png"/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58885" y="417944"/>
            <a:ext cx="3331379" cy="514576"/>
          </a:xfrm>
          <a:prstGeom prst="rect">
            <a:avLst/>
          </a:prstGeom>
        </p:spPr>
      </p:pic>
      <p:sp>
        <p:nvSpPr>
          <p:cNvPr id="14" name="TextBox 13"/>
          <p:cNvSpPr txBox="1"/>
          <p:nvPr userDrawn="1"/>
        </p:nvSpPr>
        <p:spPr>
          <a:xfrm>
            <a:off x="457200" y="4608482"/>
            <a:ext cx="316958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06243F"/>
                </a:solidFill>
                <a:effectLst/>
                <a:uLnTx/>
                <a:uFillTx/>
                <a:latin typeface="Open Sans"/>
                <a:ea typeface="+mn-ea"/>
                <a:cs typeface="Open Sans"/>
              </a:rPr>
              <a:t>866.930.6847   |   playmakerhealth.com</a:t>
            </a:r>
          </a:p>
          <a:p>
            <a:endParaRPr lang="en-US" sz="1200" dirty="0">
              <a:solidFill>
                <a:srgbClr val="06243F"/>
              </a:solidFill>
              <a:latin typeface="Open Sans"/>
              <a:cs typeface="Open Sans"/>
            </a:endParaRPr>
          </a:p>
        </p:txBody>
      </p:sp>
    </p:spTree>
    <p:extLst>
      <p:ext uri="{BB962C8B-B14F-4D97-AF65-F5344CB8AC3E}">
        <p14:creationId xmlns:p14="http://schemas.microsoft.com/office/powerpoint/2010/main" val="114818472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Open Sans"/>
                <a:cs typeface="Open Sans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  <a:latin typeface="Open Sans"/>
                <a:cs typeface="Open Sans"/>
              </a:defRPr>
            </a:lvl1pPr>
          </a:lstStyle>
          <a:p>
            <a:fld id="{61BF2185-638E-B944-849C-12DDD200ED3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3567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81" r:id="rId2"/>
    <p:sldLayoutId id="2147483677" r:id="rId3"/>
    <p:sldLayoutId id="2147483660" r:id="rId4"/>
    <p:sldLayoutId id="2147483680" r:id="rId5"/>
    <p:sldLayoutId id="2147483661" r:id="rId6"/>
    <p:sldLayoutId id="2147483679" r:id="rId7"/>
    <p:sldLayoutId id="2147483676" r:id="rId8"/>
    <p:sldLayoutId id="2147483662" r:id="rId9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3400" b="1" kern="1200">
          <a:solidFill>
            <a:schemeClr val="tx1"/>
          </a:solidFill>
          <a:latin typeface="Open Sans"/>
          <a:ea typeface="+mj-ea"/>
          <a:cs typeface="Open San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Open Sans"/>
          <a:ea typeface="+mn-ea"/>
          <a:cs typeface="Open San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Open Sans"/>
          <a:ea typeface="+mn-ea"/>
          <a:cs typeface="Open San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Open Sans"/>
          <a:ea typeface="+mn-ea"/>
          <a:cs typeface="Open San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Open Sans"/>
          <a:ea typeface="+mn-ea"/>
          <a:cs typeface="Open San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Open Sans"/>
          <a:ea typeface="+mn-ea"/>
          <a:cs typeface="Open San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7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playmakercrm.zendesk.com/hc/en-us" TargetMode="External"/><Relationship Id="rId2" Type="http://schemas.openxmlformats.org/officeDocument/2006/relationships/hyperlink" Target="mailto:Support@playmakercrm.zendesk.com" TargetMode="External"/><Relationship Id="rId1" Type="http://schemas.openxmlformats.org/officeDocument/2006/relationships/slideLayout" Target="../slideLayouts/slideLayout4.xml"/><Relationship Id="rId4" Type="http://schemas.openxmlformats.org/officeDocument/2006/relationships/hyperlink" Target="mailto:Support@playmakerhealth.com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support@playmakerhealth.com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2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app-cas.playmakercrm.com/Log+In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3.png"/><Relationship Id="rId4" Type="http://schemas.openxmlformats.org/officeDocument/2006/relationships/hyperlink" Target="http://www.playmakerhealth.com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hyperlink" Target="https://playmakercrm.zendesk.com/hc/en-us/articles/211177166-Changing-Your-Password" TargetMode="Externa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6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E0D374B-7BCC-0F4E-BC3A-10F46E2D498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1" y="2146147"/>
            <a:ext cx="6241550" cy="1102519"/>
          </a:xfrm>
        </p:spPr>
        <p:txBody>
          <a:bodyPr>
            <a:normAutofit/>
          </a:bodyPr>
          <a:lstStyle/>
          <a:p>
            <a:r>
              <a:rPr lang="en-US" sz="3300" dirty="0"/>
              <a:t>Spark Web App for </a:t>
            </a:r>
            <a:br>
              <a:rPr lang="en-US" sz="3300" dirty="0"/>
            </a:br>
            <a:r>
              <a:rPr lang="en-US" sz="3300" dirty="0"/>
              <a:t>Sales Reps</a:t>
            </a:r>
          </a:p>
        </p:txBody>
      </p:sp>
    </p:spTree>
    <p:extLst>
      <p:ext uri="{BB962C8B-B14F-4D97-AF65-F5344CB8AC3E}">
        <p14:creationId xmlns:p14="http://schemas.microsoft.com/office/powerpoint/2010/main" val="32108175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4FFA46-4E5D-4A1B-979D-34E1F1CD09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Importance of the ACE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48C5E2-AD4F-45E9-BC4C-B2B1C39679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92625" y="777933"/>
            <a:ext cx="7070190" cy="1884586"/>
          </a:xfrm>
        </p:spPr>
        <p:txBody>
          <a:bodyPr>
            <a:normAutofit/>
          </a:bodyPr>
          <a:lstStyle/>
          <a:p>
            <a:pPr marL="285750" lvl="0" indent="-285750" defTabSz="914400">
              <a:lnSpc>
                <a:spcPct val="150000"/>
              </a:lnSpc>
              <a:buSzPct val="100000"/>
            </a:pPr>
            <a:r>
              <a:rPr lang="en-US" sz="2200" b="1" dirty="0">
                <a:solidFill>
                  <a:srgbClr val="004A98"/>
                </a:solidFill>
                <a:latin typeface="Open Sans" charset="0"/>
                <a:cs typeface="+mn-cs"/>
              </a:rPr>
              <a:t>A</a:t>
            </a:r>
            <a:r>
              <a:rPr lang="en-US" sz="2200" dirty="0">
                <a:solidFill>
                  <a:srgbClr val="004A98"/>
                </a:solidFill>
                <a:latin typeface="Open Sans" charset="0"/>
                <a:cs typeface="+mn-cs"/>
              </a:rPr>
              <a:t>ccount</a:t>
            </a:r>
            <a:r>
              <a:rPr lang="en-US" dirty="0">
                <a:solidFill>
                  <a:srgbClr val="525F6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– </a:t>
            </a:r>
            <a:r>
              <a:rPr lang="en-US" sz="2200" dirty="0">
                <a:solidFill>
                  <a:srgbClr val="004A98"/>
                </a:solidFill>
                <a:latin typeface="Open Sans" charset="0"/>
                <a:cs typeface="+mn-cs"/>
              </a:rPr>
              <a:t>Building/Place they are walking into  </a:t>
            </a:r>
          </a:p>
          <a:p>
            <a:pPr marL="285750" indent="-285750" defTabSz="914400">
              <a:lnSpc>
                <a:spcPct val="150000"/>
              </a:lnSpc>
              <a:buSzPct val="100000"/>
            </a:pPr>
            <a:r>
              <a:rPr lang="en-US" sz="2200" b="1" dirty="0">
                <a:solidFill>
                  <a:srgbClr val="004A98"/>
                </a:solidFill>
                <a:latin typeface="Open Sans" charset="0"/>
                <a:cs typeface="+mn-cs"/>
              </a:rPr>
              <a:t>C</a:t>
            </a:r>
            <a:r>
              <a:rPr lang="en-US" sz="2200" dirty="0">
                <a:solidFill>
                  <a:srgbClr val="004A98"/>
                </a:solidFill>
                <a:latin typeface="Open Sans" charset="0"/>
                <a:cs typeface="+mn-cs"/>
              </a:rPr>
              <a:t>ontact – Person they are interacting with</a:t>
            </a:r>
          </a:p>
          <a:p>
            <a:pPr marL="285750" lvl="0" indent="-285750" defTabSz="914400">
              <a:lnSpc>
                <a:spcPct val="150000"/>
              </a:lnSpc>
              <a:buSzPct val="100000"/>
            </a:pPr>
            <a:r>
              <a:rPr lang="en-US" sz="2200" b="1" dirty="0">
                <a:solidFill>
                  <a:srgbClr val="004A98"/>
                </a:solidFill>
                <a:latin typeface="Open Sans" charset="0"/>
                <a:cs typeface="+mn-cs"/>
              </a:rPr>
              <a:t>E</a:t>
            </a:r>
            <a:r>
              <a:rPr lang="en-US" sz="2200" dirty="0">
                <a:solidFill>
                  <a:srgbClr val="004A98"/>
                </a:solidFill>
                <a:latin typeface="Open Sans" charset="0"/>
                <a:cs typeface="+mn-cs"/>
              </a:rPr>
              <a:t>vent – When the interaction occurred/planning to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028E1DE-B06E-465E-B852-D6D45E1BF4FA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612" y="934618"/>
            <a:ext cx="447305" cy="347471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089FC20A-6985-48FF-A348-499D3AA0B425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459" y="1426858"/>
            <a:ext cx="292863" cy="37184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98899C7-168D-49FB-B1F3-5E4C884426F5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2842" y="1995518"/>
            <a:ext cx="416075" cy="36498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2F10FD9-7C42-42AA-9930-7AF909548652}"/>
              </a:ext>
            </a:extLst>
          </p:cNvPr>
          <p:cNvSpPr txBox="1"/>
          <p:nvPr/>
        </p:nvSpPr>
        <p:spPr>
          <a:xfrm>
            <a:off x="457200" y="2662519"/>
            <a:ext cx="8229600" cy="10464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sz="1200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Event notes created without an account or contact associated will not roll up under the account or contact history</a:t>
            </a:r>
          </a:p>
          <a:p>
            <a:endParaRPr lang="en-US" sz="600" dirty="0">
              <a:solidFill>
                <a:schemeClr val="tx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sz="1200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You will not get “credit” for these calls on most reports</a:t>
            </a:r>
          </a:p>
          <a:p>
            <a:endParaRPr lang="en-US" sz="600" dirty="0">
              <a:solidFill>
                <a:schemeClr val="tx2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en-US" sz="1200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The notes on a completed event without an associated account are </a:t>
            </a:r>
            <a:r>
              <a:rPr lang="en-US" sz="1400" dirty="0">
                <a:solidFill>
                  <a:schemeClr val="tx2"/>
                </a:solidFill>
                <a:latin typeface="Open Sans" charset="0"/>
              </a:rPr>
              <a:t>essentially</a:t>
            </a:r>
            <a:r>
              <a:rPr lang="en-US" sz="1200" dirty="0">
                <a:solidFill>
                  <a:schemeClr val="tx2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lost and not easy to refer to 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1846220-0BF6-4A48-85FF-F0D87EDBF679}"/>
              </a:ext>
            </a:extLst>
          </p:cNvPr>
          <p:cNvSpPr txBox="1"/>
          <p:nvPr/>
        </p:nvSpPr>
        <p:spPr>
          <a:xfrm>
            <a:off x="1001612" y="3802185"/>
            <a:ext cx="732884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>
                <a:solidFill>
                  <a:srgbClr val="FF6600"/>
                </a:solidFill>
                <a:latin typeface="Open Sans" charset="0"/>
              </a:rPr>
              <a:t>Pro Tip:</a:t>
            </a:r>
            <a:r>
              <a:rPr lang="en-US" sz="1400" dirty="0">
                <a:solidFill>
                  <a:srgbClr val="FF6600"/>
                </a:solidFill>
                <a:latin typeface="Open Sans" charset="0"/>
              </a:rPr>
              <a:t> </a:t>
            </a:r>
            <a:r>
              <a:rPr lang="en-US" sz="1600" dirty="0">
                <a:solidFill>
                  <a:srgbClr val="FF6600"/>
                </a:solidFill>
                <a:latin typeface="Open Sans" charset="0"/>
                <a:cs typeface="Open Sans"/>
              </a:rPr>
              <a:t>The event dashboard on the </a:t>
            </a:r>
            <a:r>
              <a:rPr lang="en-US" sz="1600" i="1" dirty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charset="0"/>
                <a:cs typeface="Open Sans"/>
              </a:rPr>
              <a:t>Overview tab </a:t>
            </a:r>
            <a:r>
              <a:rPr lang="en-US" sz="1600" dirty="0">
                <a:solidFill>
                  <a:srgbClr val="FF6600"/>
                </a:solidFill>
                <a:latin typeface="Open Sans" charset="0"/>
                <a:cs typeface="Open Sans"/>
              </a:rPr>
              <a:t>and the </a:t>
            </a:r>
            <a:r>
              <a:rPr lang="en-US" sz="1600" i="1" dirty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charset="0"/>
                <a:cs typeface="Open Sans"/>
              </a:rPr>
              <a:t>Daily</a:t>
            </a:r>
            <a:r>
              <a:rPr lang="en-US" sz="16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en-US" sz="1600" i="1" dirty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Open Sans" charset="0"/>
                <a:cs typeface="Open Sans"/>
              </a:rPr>
              <a:t>Visit Report </a:t>
            </a:r>
            <a:r>
              <a:rPr lang="en-US" sz="1600" dirty="0">
                <a:solidFill>
                  <a:srgbClr val="FF6600"/>
                </a:solidFill>
                <a:latin typeface="Open Sans" charset="0"/>
                <a:cs typeface="Open Sans"/>
              </a:rPr>
              <a:t>can help ensure ACE is followed</a:t>
            </a:r>
            <a:r>
              <a:rPr lang="en-US" sz="1600" b="1" dirty="0">
                <a:solidFill>
                  <a:srgbClr val="FF6600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!</a:t>
            </a:r>
            <a:endParaRPr lang="en-US" sz="1600" b="1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22968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771036"/>
            <a:ext cx="8229600" cy="630048"/>
          </a:xfrm>
        </p:spPr>
        <p:txBody>
          <a:bodyPr>
            <a:normAutofit/>
          </a:bodyPr>
          <a:lstStyle/>
          <a:p>
            <a:r>
              <a:rPr lang="en-US" dirty="0"/>
              <a:t>Web App Walkthrough</a:t>
            </a:r>
          </a:p>
        </p:txBody>
      </p:sp>
    </p:spTree>
    <p:extLst>
      <p:ext uri="{BB962C8B-B14F-4D97-AF65-F5344CB8AC3E}">
        <p14:creationId xmlns:p14="http://schemas.microsoft.com/office/powerpoint/2010/main" val="8212988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Should I Do Next?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88671"/>
            <a:ext cx="4567806" cy="3220570"/>
          </a:xfrm>
        </p:spPr>
        <p:txBody>
          <a:bodyPr>
            <a:normAutofit/>
          </a:bodyPr>
          <a:lstStyle/>
          <a:p>
            <a:pPr fontAlgn="base">
              <a:lnSpc>
                <a:spcPct val="150000"/>
              </a:lnSpc>
              <a:spcAft>
                <a:spcPct val="0"/>
              </a:spcAft>
              <a:buClr>
                <a:srgbClr val="004A98"/>
              </a:buClr>
              <a:buFont typeface="+mj-lt"/>
              <a:buAutoNum type="arabicPeriod"/>
            </a:pPr>
            <a:r>
              <a:rPr lang="en-US" sz="1500" dirty="0">
                <a:solidFill>
                  <a:srgbClr val="004A98"/>
                </a:solidFill>
                <a:latin typeface="Open Sans" charset="0"/>
                <a:cs typeface="+mn-cs"/>
              </a:rPr>
              <a:t>Start using PlayMaker!</a:t>
            </a:r>
          </a:p>
          <a:p>
            <a:pPr fontAlgn="base">
              <a:lnSpc>
                <a:spcPct val="150000"/>
              </a:lnSpc>
              <a:spcAft>
                <a:spcPct val="0"/>
              </a:spcAft>
              <a:buClr>
                <a:srgbClr val="004A98"/>
              </a:buClr>
              <a:buFont typeface="+mj-lt"/>
              <a:buAutoNum type="arabicPeriod"/>
            </a:pPr>
            <a:r>
              <a:rPr lang="en-US" sz="1500" dirty="0">
                <a:solidFill>
                  <a:srgbClr val="004A98"/>
                </a:solidFill>
                <a:latin typeface="Open Sans" charset="0"/>
                <a:cs typeface="+mn-cs"/>
              </a:rPr>
              <a:t>Validate your accounts and contacts</a:t>
            </a:r>
          </a:p>
          <a:p>
            <a:pPr fontAlgn="base">
              <a:lnSpc>
                <a:spcPct val="150000"/>
              </a:lnSpc>
              <a:spcAft>
                <a:spcPct val="0"/>
              </a:spcAft>
              <a:buClr>
                <a:srgbClr val="004A98"/>
              </a:buClr>
              <a:buFont typeface="+mj-lt"/>
              <a:buAutoNum type="arabicPeriod"/>
            </a:pPr>
            <a:r>
              <a:rPr lang="en-US" sz="1500" dirty="0">
                <a:solidFill>
                  <a:srgbClr val="004A98"/>
                </a:solidFill>
                <a:latin typeface="Open Sans" charset="0"/>
                <a:cs typeface="+mn-cs"/>
              </a:rPr>
              <a:t> Reference Utilization Timeline for your team</a:t>
            </a:r>
            <a:endParaRPr lang="en-US" sz="1500" i="1" dirty="0">
              <a:solidFill>
                <a:srgbClr val="004A98"/>
              </a:solidFill>
              <a:latin typeface="Open Sans" charset="0"/>
              <a:cs typeface="+mn-cs"/>
            </a:endParaRPr>
          </a:p>
          <a:p>
            <a:pPr fontAlgn="base">
              <a:lnSpc>
                <a:spcPct val="150000"/>
              </a:lnSpc>
              <a:spcAft>
                <a:spcPct val="0"/>
              </a:spcAft>
              <a:buClr>
                <a:srgbClr val="004A98"/>
              </a:buClr>
              <a:buFont typeface="+mj-lt"/>
              <a:buAutoNum type="arabicPeriod"/>
            </a:pPr>
            <a:r>
              <a:rPr lang="en-US" sz="1500" dirty="0">
                <a:solidFill>
                  <a:srgbClr val="004A98"/>
                </a:solidFill>
                <a:latin typeface="Open Sans" charset="0"/>
                <a:cs typeface="+mn-cs"/>
              </a:rPr>
              <a:t>Reference the support matrix for BOB assignments, corrections or questions </a:t>
            </a:r>
          </a:p>
          <a:p>
            <a:pPr fontAlgn="base">
              <a:lnSpc>
                <a:spcPct val="150000"/>
              </a:lnSpc>
              <a:spcAft>
                <a:spcPct val="0"/>
              </a:spcAft>
              <a:buClr>
                <a:srgbClr val="004A98"/>
              </a:buClr>
              <a:buFont typeface="+mj-lt"/>
              <a:buAutoNum type="arabicPeriod"/>
            </a:pPr>
            <a:r>
              <a:rPr lang="en-US" sz="1500" dirty="0">
                <a:solidFill>
                  <a:srgbClr val="004A98"/>
                </a:solidFill>
                <a:latin typeface="Open Sans" charset="0"/>
                <a:cs typeface="+mn-cs"/>
              </a:rPr>
              <a:t>Start scheduling events with your top referral sources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FEE87E35-9581-4B52-9D5A-8EFF2D3FEEC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35422" y="777932"/>
            <a:ext cx="3451378" cy="32205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44770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Need Some Assistance?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3289066"/>
              </p:ext>
            </p:extLst>
          </p:nvPr>
        </p:nvGraphicFramePr>
        <p:xfrm>
          <a:off x="495300" y="1123950"/>
          <a:ext cx="8153400" cy="279729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220708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8392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6239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4278"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Open Sans"/>
                          <a:ea typeface="Open Sans" charset="0"/>
                          <a:cs typeface="Open Sans"/>
                        </a:rPr>
                        <a:t>Questions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Open Sans"/>
                          <a:ea typeface="Open Sans" charset="0"/>
                          <a:cs typeface="Open Sans"/>
                        </a:rPr>
                        <a:t>Resource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500" b="1" i="0" dirty="0">
                          <a:latin typeface="Open Sans"/>
                          <a:ea typeface="Open Sans" charset="0"/>
                          <a:cs typeface="Open Sans"/>
                        </a:rPr>
                        <a:t>Resource Details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332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50" b="1" i="0" dirty="0">
                          <a:effectLst/>
                          <a:latin typeface="Open Sans"/>
                          <a:ea typeface="Open Sans" charset="0"/>
                          <a:cs typeface="Open Sans"/>
                        </a:rPr>
                        <a:t>Request PlayMaker</a:t>
                      </a:r>
                      <a:r>
                        <a:rPr lang="en-US" sz="950" b="1" i="0" baseline="0" dirty="0">
                          <a:effectLst/>
                          <a:latin typeface="Open Sans"/>
                          <a:ea typeface="Open Sans" charset="0"/>
                          <a:cs typeface="Open Sans"/>
                        </a:rPr>
                        <a:t> Login ID</a:t>
                      </a:r>
                      <a:endParaRPr lang="en-US" sz="950" b="1" i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Open Sans"/>
                        <a:ea typeface="Open Sans" charset="0"/>
                        <a:cs typeface="Open San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50" b="0" i="0" dirty="0">
                          <a:effectLst/>
                          <a:latin typeface="Open Sans"/>
                          <a:ea typeface="Open Sans" charset="0"/>
                          <a:cs typeface="Open Sans"/>
                        </a:rPr>
                        <a:t>Client</a:t>
                      </a:r>
                      <a:r>
                        <a:rPr lang="en-US" sz="950" b="0" i="0" baseline="0" dirty="0">
                          <a:effectLst/>
                          <a:latin typeface="Open Sans"/>
                          <a:ea typeface="Open Sans" charset="0"/>
                          <a:cs typeface="Open Sans"/>
                        </a:rPr>
                        <a:t> PM Administrator</a:t>
                      </a:r>
                      <a:r>
                        <a:rPr lang="en-US" sz="950" b="0" i="0" dirty="0">
                          <a:effectLst/>
                          <a:latin typeface="Open Sans"/>
                          <a:ea typeface="Open Sans" charset="0"/>
                          <a:cs typeface="Open Sans"/>
                        </a:rPr>
                        <a:t> </a:t>
                      </a:r>
                      <a:endParaRPr lang="en-US" sz="950" b="0" i="0" dirty="0">
                        <a:solidFill>
                          <a:srgbClr val="ED3645"/>
                        </a:solidFill>
                        <a:effectLst/>
                        <a:latin typeface="Open Sans"/>
                        <a:ea typeface="Open Sans" charset="0"/>
                        <a:cs typeface="Open San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50" b="0" i="0" dirty="0">
                          <a:effectLst/>
                          <a:latin typeface="Open Sans"/>
                          <a:ea typeface="Open Sans" charset="0"/>
                          <a:cs typeface="Open Sans"/>
                        </a:rPr>
                        <a:t>Email: </a:t>
                      </a:r>
                      <a:r>
                        <a:rPr lang="en-US" sz="950" b="0" i="0" u="none" dirty="0">
                          <a:effectLst/>
                          <a:latin typeface="Open Sans"/>
                          <a:ea typeface="Open Sans" charset="0"/>
                          <a:cs typeface="Open Sans"/>
                        </a:rPr>
                        <a:t>Contact your PlayMaker Admin Team 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193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50" b="1" i="0" dirty="0">
                          <a:effectLst/>
                          <a:latin typeface="Open Sans"/>
                          <a:ea typeface="Open Sans" charset="0"/>
                          <a:cs typeface="Open Sans"/>
                        </a:rPr>
                        <a:t>Reset</a:t>
                      </a:r>
                      <a:r>
                        <a:rPr lang="en-US" sz="950" b="1" i="0" baseline="0" dirty="0">
                          <a:effectLst/>
                          <a:latin typeface="Open Sans"/>
                          <a:ea typeface="Open Sans" charset="0"/>
                          <a:cs typeface="Open Sans"/>
                        </a:rPr>
                        <a:t> PlayMaker Password</a:t>
                      </a:r>
                      <a:r>
                        <a:rPr lang="en-US" sz="950" b="1" i="0" dirty="0">
                          <a:effectLst/>
                          <a:latin typeface="Open Sans"/>
                          <a:ea typeface="Open Sans" charset="0"/>
                          <a:cs typeface="Open Sans"/>
                        </a:rPr>
                        <a:t> </a:t>
                      </a:r>
                      <a:endParaRPr lang="en-US" sz="950" b="1" i="0" dirty="0">
                        <a:solidFill>
                          <a:schemeClr val="tx1"/>
                        </a:solidFill>
                        <a:effectLst/>
                        <a:latin typeface="Open Sans"/>
                        <a:ea typeface="Open Sans" charset="0"/>
                        <a:cs typeface="Open San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50" b="0" i="0" dirty="0">
                          <a:effectLst/>
                          <a:latin typeface="Open Sans"/>
                          <a:ea typeface="Open Sans" charset="0"/>
                          <a:cs typeface="Open Sans"/>
                        </a:rPr>
                        <a:t>PlayMaker Support Desk</a:t>
                      </a:r>
                      <a:endParaRPr lang="en-US" sz="950" b="0" i="0" dirty="0">
                        <a:solidFill>
                          <a:schemeClr val="tx1"/>
                        </a:solidFill>
                        <a:effectLst/>
                        <a:latin typeface="Open Sans"/>
                        <a:ea typeface="Open Sans" charset="0"/>
                        <a:cs typeface="Open San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50" b="0" i="0" dirty="0">
                          <a:effectLst/>
                          <a:latin typeface="Open Sans"/>
                          <a:ea typeface="Open Sans" charset="0"/>
                          <a:cs typeface="Open Sans"/>
                        </a:rPr>
                        <a:t>Phone: 877-634-9692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50" b="0" i="0" dirty="0">
                          <a:effectLst/>
                          <a:latin typeface="Open Sans"/>
                          <a:ea typeface="Open Sans" charset="0"/>
                          <a:cs typeface="Open Sans"/>
                        </a:rPr>
                        <a:t>Email: </a:t>
                      </a:r>
                      <a:r>
                        <a:rPr lang="en-US" sz="950" b="0" i="0" u="sng" dirty="0">
                          <a:effectLst/>
                          <a:latin typeface="Open Sans"/>
                          <a:ea typeface="Open Sans" charset="0"/>
                          <a:cs typeface="Open Sans"/>
                          <a:hlinkClick r:id="rId2"/>
                        </a:rPr>
                        <a:t>Support@playmakerhealth.com</a:t>
                      </a:r>
                      <a:endParaRPr lang="en-US" sz="950" b="0" i="0" dirty="0">
                        <a:effectLst/>
                        <a:latin typeface="Open Sans"/>
                        <a:ea typeface="Open Sans" charset="0"/>
                        <a:cs typeface="Open Sans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50" b="0" i="0" dirty="0">
                          <a:effectLst/>
                          <a:latin typeface="Open Sans"/>
                          <a:ea typeface="Open Sans" charset="0"/>
                          <a:cs typeface="Open Sans"/>
                        </a:rPr>
                        <a:t>LiveChat (thru web application) </a:t>
                      </a:r>
                      <a:endParaRPr lang="en-US" sz="950" b="0" i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Open Sans"/>
                        <a:ea typeface="Open Sans" charset="0"/>
                        <a:cs typeface="Open San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388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50" b="1" i="0">
                          <a:effectLst/>
                          <a:latin typeface="Open Sans"/>
                          <a:ea typeface="Open Sans" charset="0"/>
                          <a:cs typeface="Open Sans"/>
                        </a:rPr>
                        <a:t>An Account</a:t>
                      </a:r>
                      <a:r>
                        <a:rPr lang="en-US" sz="950" b="1" i="0" baseline="0">
                          <a:effectLst/>
                          <a:latin typeface="Open Sans"/>
                          <a:ea typeface="Open Sans" charset="0"/>
                          <a:cs typeface="Open Sans"/>
                        </a:rPr>
                        <a:t> </a:t>
                      </a:r>
                      <a:r>
                        <a:rPr lang="en-US" sz="950" b="1" i="0" baseline="0" dirty="0">
                          <a:effectLst/>
                          <a:latin typeface="Open Sans"/>
                          <a:ea typeface="Open Sans" charset="0"/>
                          <a:cs typeface="Open Sans"/>
                        </a:rPr>
                        <a:t>or Contact</a:t>
                      </a:r>
                      <a:r>
                        <a:rPr lang="en-US" sz="950" b="1" i="0" dirty="0">
                          <a:effectLst/>
                          <a:latin typeface="Open Sans"/>
                          <a:ea typeface="Open Sans" charset="0"/>
                          <a:cs typeface="Open Sans"/>
                        </a:rPr>
                        <a:t> is</a:t>
                      </a:r>
                      <a:r>
                        <a:rPr lang="en-US" sz="950" b="1" i="0" baseline="0" dirty="0">
                          <a:effectLst/>
                          <a:latin typeface="Open Sans"/>
                          <a:ea typeface="Open Sans" charset="0"/>
                          <a:cs typeface="Open Sans"/>
                        </a:rPr>
                        <a:t> Missing in PlayMaker</a:t>
                      </a:r>
                      <a:endParaRPr lang="en-US" sz="950" b="1" i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Open Sans"/>
                        <a:ea typeface="Open Sans" charset="0"/>
                        <a:cs typeface="Open San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50" b="0" i="0" dirty="0">
                          <a:effectLst/>
                          <a:latin typeface="Open Sans"/>
                          <a:ea typeface="Open Sans" charset="0"/>
                          <a:cs typeface="Open Sans"/>
                        </a:rPr>
                        <a:t>Client</a:t>
                      </a:r>
                      <a:r>
                        <a:rPr lang="en-US" sz="950" b="0" i="0" baseline="0" dirty="0">
                          <a:effectLst/>
                          <a:latin typeface="Open Sans"/>
                          <a:ea typeface="Open Sans" charset="0"/>
                          <a:cs typeface="Open Sans"/>
                        </a:rPr>
                        <a:t> PM Administrator</a:t>
                      </a:r>
                      <a:r>
                        <a:rPr lang="en-US" sz="950" b="0" i="0" dirty="0">
                          <a:effectLst/>
                          <a:latin typeface="Open Sans"/>
                          <a:ea typeface="Open Sans" charset="0"/>
                          <a:cs typeface="Open Sans"/>
                        </a:rPr>
                        <a:t> </a:t>
                      </a:r>
                      <a:endParaRPr lang="en-US" sz="950" b="0" i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Open Sans"/>
                        <a:ea typeface="Open Sans" charset="0"/>
                        <a:cs typeface="Open San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50" b="0" i="0" dirty="0">
                          <a:effectLst/>
                          <a:latin typeface="Open Sans"/>
                          <a:ea typeface="Open Sans" charset="0"/>
                          <a:cs typeface="Open Sans"/>
                        </a:rPr>
                        <a:t>Email:  </a:t>
                      </a:r>
                      <a:r>
                        <a:rPr lang="en-US" sz="950" b="0" i="0" u="none" dirty="0">
                          <a:effectLst/>
                          <a:latin typeface="Open Sans"/>
                          <a:ea typeface="Open Sans" charset="0"/>
                          <a:cs typeface="Open Sans"/>
                        </a:rPr>
                        <a:t>Contact your PlayMaker Admin Team 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193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50" b="1" i="0" dirty="0">
                          <a:effectLst/>
                          <a:latin typeface="Open Sans"/>
                          <a:ea typeface="Open Sans" charset="0"/>
                          <a:cs typeface="Open Sans"/>
                        </a:rPr>
                        <a:t>PlayMaker Training</a:t>
                      </a:r>
                      <a:r>
                        <a:rPr lang="en-US" sz="950" b="1" i="0" baseline="0" dirty="0">
                          <a:effectLst/>
                          <a:latin typeface="Open Sans"/>
                          <a:ea typeface="Open Sans" charset="0"/>
                          <a:cs typeface="Open Sans"/>
                        </a:rPr>
                        <a:t> Resources</a:t>
                      </a:r>
                      <a:r>
                        <a:rPr lang="en-US" sz="950" b="1" i="0" dirty="0">
                          <a:effectLst/>
                          <a:latin typeface="Open Sans"/>
                          <a:ea typeface="Open Sans" charset="0"/>
                          <a:cs typeface="Open Sans"/>
                        </a:rPr>
                        <a:t> </a:t>
                      </a:r>
                      <a:endParaRPr lang="en-US" sz="950" b="1" i="0" dirty="0">
                        <a:solidFill>
                          <a:schemeClr val="tx1"/>
                        </a:solidFill>
                        <a:effectLst/>
                        <a:latin typeface="Open Sans"/>
                        <a:ea typeface="Open Sans" charset="0"/>
                        <a:cs typeface="Open San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50" b="0" i="0" dirty="0">
                          <a:effectLst/>
                          <a:latin typeface="Open Sans"/>
                          <a:ea typeface="Open Sans" charset="0"/>
                          <a:cs typeface="Open Sans"/>
                        </a:rPr>
                        <a:t>PlayMaker Help Center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50" b="0" i="0" dirty="0">
                          <a:effectLst/>
                          <a:latin typeface="Open Sans"/>
                          <a:ea typeface="Open Sans" charset="0"/>
                          <a:cs typeface="Open Sans"/>
                        </a:rPr>
                        <a:t> </a:t>
                      </a:r>
                      <a:endParaRPr lang="en-US" sz="950" b="0" i="0" dirty="0">
                        <a:solidFill>
                          <a:schemeClr val="tx1"/>
                        </a:solidFill>
                        <a:effectLst/>
                        <a:latin typeface="Open Sans"/>
                        <a:ea typeface="Open Sans" charset="0"/>
                        <a:cs typeface="Open San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50" b="0" i="0" dirty="0">
                          <a:effectLst/>
                          <a:latin typeface="Open Sans"/>
                          <a:ea typeface="Open Sans" charset="0"/>
                          <a:cs typeface="Open Sans"/>
                        </a:rPr>
                        <a:t>Accessed through Support tab in web application or via link: </a:t>
                      </a:r>
                      <a:r>
                        <a:rPr lang="en-US" sz="950" b="0" i="0" u="sng" dirty="0">
                          <a:effectLst/>
                          <a:latin typeface="Open Sans"/>
                          <a:ea typeface="Open Sans" charset="0"/>
                          <a:cs typeface="Open Sans"/>
                          <a:hlinkClick r:id="rId3"/>
                        </a:rPr>
                        <a:t>https://playmakercrm.zendesk.com/hc/en-us</a:t>
                      </a:r>
                      <a:r>
                        <a:rPr lang="en-US" sz="950" b="0" i="0" dirty="0">
                          <a:effectLst/>
                          <a:latin typeface="Open Sans"/>
                          <a:ea typeface="Open Sans" charset="0"/>
                          <a:cs typeface="Open Sans"/>
                        </a:rPr>
                        <a:t> </a:t>
                      </a:r>
                      <a:endParaRPr lang="en-US" sz="950" b="0" i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Open Sans"/>
                        <a:ea typeface="Open Sans" charset="0"/>
                        <a:cs typeface="Open San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193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50" b="1" i="0" dirty="0">
                          <a:effectLst/>
                          <a:latin typeface="Open Sans"/>
                          <a:ea typeface="Open Sans" charset="0"/>
                          <a:cs typeface="Open Sans"/>
                        </a:rPr>
                        <a:t>All Other Questions </a:t>
                      </a:r>
                      <a:endParaRPr lang="en-US" sz="950" b="1" i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Open Sans"/>
                        <a:ea typeface="Open Sans" charset="0"/>
                        <a:cs typeface="Open San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50" b="0" i="0" dirty="0">
                          <a:effectLst/>
                          <a:latin typeface="Open Sans"/>
                          <a:ea typeface="Open Sans" charset="0"/>
                          <a:cs typeface="Open Sans"/>
                        </a:rPr>
                        <a:t>PlayMaker Support</a:t>
                      </a:r>
                      <a:r>
                        <a:rPr lang="en-US" sz="950" b="0" i="0" baseline="0" dirty="0">
                          <a:effectLst/>
                          <a:latin typeface="Open Sans"/>
                          <a:ea typeface="Open Sans" charset="0"/>
                          <a:cs typeface="Open Sans"/>
                        </a:rPr>
                        <a:t> Desk</a:t>
                      </a:r>
                      <a:endParaRPr lang="en-US" sz="950" b="0" i="0" kern="1200" dirty="0">
                        <a:solidFill>
                          <a:schemeClr val="tx1"/>
                        </a:solidFill>
                        <a:effectLst/>
                        <a:latin typeface="Open Sans"/>
                        <a:ea typeface="Open Sans" charset="0"/>
                        <a:cs typeface="Open Sans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50" b="0" i="0" dirty="0">
                          <a:effectLst/>
                          <a:latin typeface="Open Sans"/>
                          <a:ea typeface="Open Sans" charset="0"/>
                          <a:cs typeface="Open Sans"/>
                        </a:rPr>
                        <a:t>Phone: 877-634-9692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50" b="0" i="0" dirty="0">
                          <a:effectLst/>
                          <a:latin typeface="Open Sans"/>
                          <a:ea typeface="Open Sans" charset="0"/>
                          <a:cs typeface="Open Sans"/>
                        </a:rPr>
                        <a:t>Email: </a:t>
                      </a:r>
                      <a:r>
                        <a:rPr lang="en-US" sz="950" b="0" i="0" u="sng" dirty="0">
                          <a:effectLst/>
                          <a:latin typeface="Open Sans"/>
                          <a:ea typeface="Open Sans" charset="0"/>
                          <a:cs typeface="Open Sans"/>
                          <a:hlinkClick r:id="rId4"/>
                        </a:rPr>
                        <a:t>Support@playmakerhealth.com</a:t>
                      </a:r>
                      <a:endParaRPr lang="en-US" sz="950" b="0" i="0" dirty="0">
                        <a:effectLst/>
                        <a:latin typeface="Open Sans"/>
                        <a:ea typeface="Open Sans" charset="0"/>
                        <a:cs typeface="Open Sans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50" b="0" i="0" dirty="0" err="1">
                          <a:effectLst/>
                          <a:latin typeface="Open Sans"/>
                          <a:ea typeface="Open Sans" charset="0"/>
                          <a:cs typeface="Open Sans"/>
                        </a:rPr>
                        <a:t>LiveChat</a:t>
                      </a:r>
                      <a:r>
                        <a:rPr lang="en-US" sz="950" b="0" i="0" dirty="0">
                          <a:effectLst/>
                          <a:latin typeface="Open Sans"/>
                          <a:ea typeface="Open Sans" charset="0"/>
                          <a:cs typeface="Open Sans"/>
                        </a:rPr>
                        <a:t> (thru web application)</a:t>
                      </a:r>
                      <a:endParaRPr lang="en-US" sz="950" b="0" i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Open Sans"/>
                        <a:ea typeface="Open Sans" charset="0"/>
                        <a:cs typeface="Open Sans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5006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>
            <a:extLst>
              <a:ext uri="{FF2B5EF4-FFF2-40B4-BE49-F238E27FC236}">
                <a16:creationId xmlns:a16="http://schemas.microsoft.com/office/drawing/2014/main" id="{7327CAE3-63C4-4D49-B29D-71EE1178369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31927" y="958395"/>
            <a:ext cx="6327828" cy="31639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</a:rPr>
              <a:t>PlayMaker Resources </a:t>
            </a:r>
          </a:p>
        </p:txBody>
      </p:sp>
      <p:sp>
        <p:nvSpPr>
          <p:cNvPr id="5" name="Freeform 2024"/>
          <p:cNvSpPr>
            <a:spLocks noEditPoints="1"/>
          </p:cNvSpPr>
          <p:nvPr/>
        </p:nvSpPr>
        <p:spPr bwMode="auto">
          <a:xfrm>
            <a:off x="2600818" y="214662"/>
            <a:ext cx="262218" cy="467884"/>
          </a:xfrm>
          <a:custGeom>
            <a:avLst/>
            <a:gdLst>
              <a:gd name="T0" fmla="*/ 21 w 63"/>
              <a:gd name="T1" fmla="*/ 45 h 113"/>
              <a:gd name="T2" fmla="*/ 15 w 63"/>
              <a:gd name="T3" fmla="*/ 44 h 113"/>
              <a:gd name="T4" fmla="*/ 33 w 63"/>
              <a:gd name="T5" fmla="*/ 24 h 113"/>
              <a:gd name="T6" fmla="*/ 35 w 63"/>
              <a:gd name="T7" fmla="*/ 30 h 113"/>
              <a:gd name="T8" fmla="*/ 21 w 63"/>
              <a:gd name="T9" fmla="*/ 45 h 113"/>
              <a:gd name="T10" fmla="*/ 63 w 63"/>
              <a:gd name="T11" fmla="*/ 41 h 113"/>
              <a:gd name="T12" fmla="*/ 47 w 63"/>
              <a:gd name="T13" fmla="*/ 85 h 113"/>
              <a:gd name="T14" fmla="*/ 40 w 63"/>
              <a:gd name="T15" fmla="*/ 85 h 113"/>
              <a:gd name="T16" fmla="*/ 56 w 63"/>
              <a:gd name="T17" fmla="*/ 41 h 113"/>
              <a:gd name="T18" fmla="*/ 8 w 63"/>
              <a:gd name="T19" fmla="*/ 41 h 113"/>
              <a:gd name="T20" fmla="*/ 24 w 63"/>
              <a:gd name="T21" fmla="*/ 85 h 113"/>
              <a:gd name="T22" fmla="*/ 16 w 63"/>
              <a:gd name="T23" fmla="*/ 85 h 113"/>
              <a:gd name="T24" fmla="*/ 0 w 63"/>
              <a:gd name="T25" fmla="*/ 41 h 113"/>
              <a:gd name="T26" fmla="*/ 63 w 63"/>
              <a:gd name="T27" fmla="*/ 41 h 113"/>
              <a:gd name="T28" fmla="*/ 21 w 63"/>
              <a:gd name="T29" fmla="*/ 107 h 113"/>
              <a:gd name="T30" fmla="*/ 30 w 63"/>
              <a:gd name="T31" fmla="*/ 113 h 113"/>
              <a:gd name="T32" fmla="*/ 34 w 63"/>
              <a:gd name="T33" fmla="*/ 113 h 113"/>
              <a:gd name="T34" fmla="*/ 42 w 63"/>
              <a:gd name="T35" fmla="*/ 107 h 113"/>
              <a:gd name="T36" fmla="*/ 21 w 63"/>
              <a:gd name="T37" fmla="*/ 107 h 113"/>
              <a:gd name="T38" fmla="*/ 42 w 63"/>
              <a:gd name="T39" fmla="*/ 98 h 113"/>
              <a:gd name="T40" fmla="*/ 21 w 63"/>
              <a:gd name="T41" fmla="*/ 98 h 113"/>
              <a:gd name="T42" fmla="*/ 18 w 63"/>
              <a:gd name="T43" fmla="*/ 101 h 113"/>
              <a:gd name="T44" fmla="*/ 21 w 63"/>
              <a:gd name="T45" fmla="*/ 104 h 113"/>
              <a:gd name="T46" fmla="*/ 42 w 63"/>
              <a:gd name="T47" fmla="*/ 104 h 113"/>
              <a:gd name="T48" fmla="*/ 45 w 63"/>
              <a:gd name="T49" fmla="*/ 101 h 113"/>
              <a:gd name="T50" fmla="*/ 42 w 63"/>
              <a:gd name="T51" fmla="*/ 98 h 113"/>
              <a:gd name="T52" fmla="*/ 43 w 63"/>
              <a:gd name="T53" fmla="*/ 89 h 113"/>
              <a:gd name="T54" fmla="*/ 21 w 63"/>
              <a:gd name="T55" fmla="*/ 89 h 113"/>
              <a:gd name="T56" fmla="*/ 18 w 63"/>
              <a:gd name="T57" fmla="*/ 92 h 113"/>
              <a:gd name="T58" fmla="*/ 21 w 63"/>
              <a:gd name="T59" fmla="*/ 95 h 113"/>
              <a:gd name="T60" fmla="*/ 43 w 63"/>
              <a:gd name="T61" fmla="*/ 95 h 113"/>
              <a:gd name="T62" fmla="*/ 45 w 63"/>
              <a:gd name="T63" fmla="*/ 92 h 113"/>
              <a:gd name="T64" fmla="*/ 43 w 63"/>
              <a:gd name="T65" fmla="*/ 89 h 1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</a:cxnLst>
            <a:rect l="0" t="0" r="r" b="b"/>
            <a:pathLst>
              <a:path w="63" h="113">
                <a:moveTo>
                  <a:pt x="21" y="45"/>
                </a:moveTo>
                <a:cubicBezTo>
                  <a:pt x="15" y="44"/>
                  <a:pt x="15" y="44"/>
                  <a:pt x="15" y="44"/>
                </a:cubicBezTo>
                <a:cubicBezTo>
                  <a:pt x="16" y="34"/>
                  <a:pt x="23" y="26"/>
                  <a:pt x="33" y="24"/>
                </a:cubicBezTo>
                <a:cubicBezTo>
                  <a:pt x="35" y="30"/>
                  <a:pt x="35" y="30"/>
                  <a:pt x="35" y="30"/>
                </a:cubicBezTo>
                <a:cubicBezTo>
                  <a:pt x="24" y="32"/>
                  <a:pt x="22" y="40"/>
                  <a:pt x="21" y="45"/>
                </a:cubicBezTo>
                <a:close/>
                <a:moveTo>
                  <a:pt x="63" y="41"/>
                </a:moveTo>
                <a:cubicBezTo>
                  <a:pt x="63" y="60"/>
                  <a:pt x="47" y="70"/>
                  <a:pt x="47" y="85"/>
                </a:cubicBezTo>
                <a:cubicBezTo>
                  <a:pt x="40" y="85"/>
                  <a:pt x="40" y="85"/>
                  <a:pt x="40" y="85"/>
                </a:cubicBezTo>
                <a:cubicBezTo>
                  <a:pt x="40" y="67"/>
                  <a:pt x="56" y="57"/>
                  <a:pt x="56" y="41"/>
                </a:cubicBezTo>
                <a:cubicBezTo>
                  <a:pt x="56" y="10"/>
                  <a:pt x="8" y="10"/>
                  <a:pt x="8" y="41"/>
                </a:cubicBezTo>
                <a:cubicBezTo>
                  <a:pt x="8" y="57"/>
                  <a:pt x="23" y="66"/>
                  <a:pt x="24" y="85"/>
                </a:cubicBezTo>
                <a:cubicBezTo>
                  <a:pt x="16" y="85"/>
                  <a:pt x="16" y="85"/>
                  <a:pt x="16" y="85"/>
                </a:cubicBezTo>
                <a:cubicBezTo>
                  <a:pt x="16" y="70"/>
                  <a:pt x="0" y="60"/>
                  <a:pt x="0" y="41"/>
                </a:cubicBezTo>
                <a:cubicBezTo>
                  <a:pt x="0" y="0"/>
                  <a:pt x="63" y="0"/>
                  <a:pt x="63" y="41"/>
                </a:cubicBezTo>
                <a:close/>
                <a:moveTo>
                  <a:pt x="21" y="107"/>
                </a:moveTo>
                <a:cubicBezTo>
                  <a:pt x="27" y="112"/>
                  <a:pt x="27" y="113"/>
                  <a:pt x="30" y="113"/>
                </a:cubicBezTo>
                <a:cubicBezTo>
                  <a:pt x="34" y="113"/>
                  <a:pt x="34" y="113"/>
                  <a:pt x="34" y="113"/>
                </a:cubicBezTo>
                <a:cubicBezTo>
                  <a:pt x="36" y="113"/>
                  <a:pt x="36" y="113"/>
                  <a:pt x="42" y="107"/>
                </a:cubicBezTo>
                <a:lnTo>
                  <a:pt x="21" y="107"/>
                </a:lnTo>
                <a:close/>
                <a:moveTo>
                  <a:pt x="42" y="98"/>
                </a:moveTo>
                <a:cubicBezTo>
                  <a:pt x="21" y="98"/>
                  <a:pt x="21" y="98"/>
                  <a:pt x="21" y="98"/>
                </a:cubicBezTo>
                <a:cubicBezTo>
                  <a:pt x="20" y="98"/>
                  <a:pt x="18" y="100"/>
                  <a:pt x="18" y="101"/>
                </a:cubicBezTo>
                <a:cubicBezTo>
                  <a:pt x="18" y="103"/>
                  <a:pt x="20" y="104"/>
                  <a:pt x="21" y="104"/>
                </a:cubicBezTo>
                <a:cubicBezTo>
                  <a:pt x="42" y="104"/>
                  <a:pt x="42" y="104"/>
                  <a:pt x="42" y="104"/>
                </a:cubicBezTo>
                <a:cubicBezTo>
                  <a:pt x="44" y="104"/>
                  <a:pt x="45" y="103"/>
                  <a:pt x="45" y="101"/>
                </a:cubicBezTo>
                <a:cubicBezTo>
                  <a:pt x="45" y="100"/>
                  <a:pt x="44" y="98"/>
                  <a:pt x="42" y="98"/>
                </a:cubicBezTo>
                <a:close/>
                <a:moveTo>
                  <a:pt x="43" y="89"/>
                </a:moveTo>
                <a:cubicBezTo>
                  <a:pt x="21" y="89"/>
                  <a:pt x="21" y="89"/>
                  <a:pt x="21" y="89"/>
                </a:cubicBezTo>
                <a:cubicBezTo>
                  <a:pt x="19" y="89"/>
                  <a:pt x="18" y="90"/>
                  <a:pt x="18" y="92"/>
                </a:cubicBezTo>
                <a:cubicBezTo>
                  <a:pt x="18" y="93"/>
                  <a:pt x="19" y="95"/>
                  <a:pt x="21" y="95"/>
                </a:cubicBezTo>
                <a:cubicBezTo>
                  <a:pt x="43" y="95"/>
                  <a:pt x="43" y="95"/>
                  <a:pt x="43" y="95"/>
                </a:cubicBezTo>
                <a:cubicBezTo>
                  <a:pt x="44" y="95"/>
                  <a:pt x="45" y="93"/>
                  <a:pt x="45" y="92"/>
                </a:cubicBezTo>
                <a:cubicBezTo>
                  <a:pt x="45" y="90"/>
                  <a:pt x="44" y="89"/>
                  <a:pt x="43" y="89"/>
                </a:cubicBezTo>
                <a:close/>
              </a:path>
            </a:pathLst>
          </a:custGeom>
          <a:solidFill>
            <a:srgbClr val="E44925"/>
          </a:solidFill>
          <a:ln>
            <a:noFill/>
          </a:ln>
        </p:spPr>
        <p:txBody>
          <a:bodyPr vert="horz" wrap="square" lIns="101600" tIns="50800" rIns="101600" bIns="50800" numCol="1" anchor="t" anchorCtr="0" compatLnSpc="1">
            <a:prstTxWarp prst="textNoShape">
              <a:avLst/>
            </a:prstTxWarp>
          </a:bodyPr>
          <a:lstStyle/>
          <a:p>
            <a:endParaRPr lang="bg-BG" sz="1560">
              <a:solidFill>
                <a:srgbClr val="E44925"/>
              </a:solidFill>
            </a:endParaRP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DDA28D7E-4728-4FC9-B38E-C3898BB876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7066" y="844709"/>
            <a:ext cx="2405836" cy="3619670"/>
          </a:xfrm>
        </p:spPr>
        <p:txBody>
          <a:bodyPr>
            <a:normAutofit/>
          </a:bodyPr>
          <a:lstStyle/>
          <a:p>
            <a:r>
              <a:rPr lang="en-US" sz="1400" dirty="0">
                <a:solidFill>
                  <a:schemeClr val="tx1"/>
                </a:solidFill>
                <a:cs typeface="Arial" panose="020B0604020202020204" pitchFamily="34" charset="0"/>
              </a:rPr>
              <a:t>Access to articles, updates, videos and webinar recordings</a:t>
            </a:r>
          </a:p>
          <a:p>
            <a:pPr marL="0" indent="0">
              <a:buNone/>
            </a:pPr>
            <a:endParaRPr lang="en-US" sz="8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US" sz="1400" dirty="0">
                <a:solidFill>
                  <a:schemeClr val="tx1"/>
                </a:solidFill>
                <a:cs typeface="Arial" panose="020B0604020202020204" pitchFamily="34" charset="0"/>
              </a:rPr>
              <a:t>Consistently updated with new information</a:t>
            </a:r>
          </a:p>
          <a:p>
            <a:pPr marL="0" indent="0">
              <a:buNone/>
            </a:pPr>
            <a:endParaRPr lang="en-US" sz="8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US" sz="1400" dirty="0">
                <a:solidFill>
                  <a:schemeClr val="tx1"/>
                </a:solidFill>
                <a:cs typeface="Arial" panose="020B0604020202020204" pitchFamily="34" charset="0"/>
              </a:rPr>
              <a:t>Sign up for automatic notification for new releases, articles, or recorded webinars  </a:t>
            </a:r>
          </a:p>
          <a:p>
            <a:pPr marL="0" indent="0">
              <a:buNone/>
            </a:pPr>
            <a:endParaRPr lang="en-US" sz="8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US" sz="1400" dirty="0">
                <a:solidFill>
                  <a:schemeClr val="tx1"/>
                </a:solidFill>
                <a:cs typeface="Arial" panose="020B0604020202020204" pitchFamily="34" charset="0"/>
              </a:rPr>
              <a:t>On-Demand Training</a:t>
            </a:r>
          </a:p>
          <a:p>
            <a:endParaRPr lang="en-US" sz="800" dirty="0">
              <a:solidFill>
                <a:schemeClr val="tx1"/>
              </a:solidFill>
              <a:cs typeface="Arial" panose="020B0604020202020204" pitchFamily="34" charset="0"/>
            </a:endParaRPr>
          </a:p>
          <a:p>
            <a:r>
              <a:rPr lang="en-US" sz="1400" dirty="0">
                <a:solidFill>
                  <a:schemeClr val="tx1"/>
                </a:solidFill>
                <a:cs typeface="Arial" panose="020B0604020202020204" pitchFamily="34" charset="0"/>
              </a:rPr>
              <a:t>Submit a request for assistance </a:t>
            </a:r>
            <a:endParaRPr lang="en-US" sz="1100" dirty="0">
              <a:solidFill>
                <a:srgbClr val="5F6062"/>
              </a:solidFill>
              <a:cs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10" name="Rectangle 3">
            <a:extLst>
              <a:ext uri="{FF2B5EF4-FFF2-40B4-BE49-F238E27FC236}">
                <a16:creationId xmlns:a16="http://schemas.microsoft.com/office/drawing/2014/main" id="{D4960480-1A4E-40C9-A411-A027B6D8F677}"/>
              </a:ext>
            </a:extLst>
          </p:cNvPr>
          <p:cNvSpPr/>
          <p:nvPr/>
        </p:nvSpPr>
        <p:spPr>
          <a:xfrm>
            <a:off x="0" y="15411"/>
            <a:ext cx="9144000" cy="132474"/>
          </a:xfrm>
          <a:prstGeom prst="rect">
            <a:avLst/>
          </a:prstGeom>
          <a:solidFill>
            <a:srgbClr val="05253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41288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>
            <a:extLst>
              <a:ext uri="{FF2B5EF4-FFF2-40B4-BE49-F238E27FC236}">
                <a16:creationId xmlns:a16="http://schemas.microsoft.com/office/drawing/2014/main" id="{F96DF2AC-A016-49AB-A3FE-E000403D2CE0}"/>
              </a:ext>
            </a:extLst>
          </p:cNvPr>
          <p:cNvSpPr txBox="1">
            <a:spLocks/>
          </p:cNvSpPr>
          <p:nvPr/>
        </p:nvSpPr>
        <p:spPr>
          <a:xfrm>
            <a:off x="3076171" y="598553"/>
            <a:ext cx="5524072" cy="63004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1" kern="1200">
                <a:solidFill>
                  <a:srgbClr val="FFFFFF"/>
                </a:solidFill>
                <a:latin typeface="Open Sans"/>
                <a:ea typeface="+mj-ea"/>
                <a:cs typeface="Open Sans"/>
              </a:defRPr>
            </a:lvl1pPr>
          </a:lstStyle>
          <a:p>
            <a:r>
              <a:rPr lang="en-US" sz="3600" dirty="0"/>
              <a:t>Questions? </a:t>
            </a:r>
          </a:p>
        </p:txBody>
      </p:sp>
      <p:sp>
        <p:nvSpPr>
          <p:cNvPr id="7" name="Slide Number Placeholder 3">
            <a:extLst>
              <a:ext uri="{FF2B5EF4-FFF2-40B4-BE49-F238E27FC236}">
                <a16:creationId xmlns:a16="http://schemas.microsoft.com/office/drawing/2014/main" id="{00C2A1E6-C4A5-4180-A1C7-685038CAB93B}"/>
              </a:ext>
            </a:extLst>
          </p:cNvPr>
          <p:cNvSpPr txBox="1">
            <a:spLocks/>
          </p:cNvSpPr>
          <p:nvPr/>
        </p:nvSpPr>
        <p:spPr>
          <a:xfrm>
            <a:off x="3505200" y="4854246"/>
            <a:ext cx="2133600" cy="273844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61BF2185-638E-B944-849C-12DDD200ED3E}" type="slidenum">
              <a:rPr lang="en-US" sz="1000">
                <a:solidFill>
                  <a:schemeClr val="bg2">
                    <a:lumMod val="75000"/>
                    <a:lumOff val="25000"/>
                  </a:schemeClr>
                </a:solidFill>
                <a:latin typeface="Open Sans"/>
              </a:rPr>
              <a:pPr algn="ctr"/>
              <a:t>15</a:t>
            </a:fld>
            <a:endParaRPr lang="en-US" sz="1000" dirty="0">
              <a:solidFill>
                <a:schemeClr val="bg2">
                  <a:lumMod val="75000"/>
                  <a:lumOff val="25000"/>
                </a:schemeClr>
              </a:solidFill>
              <a:latin typeface="Open Sans"/>
            </a:endParaRPr>
          </a:p>
        </p:txBody>
      </p:sp>
      <p:sp>
        <p:nvSpPr>
          <p:cNvPr id="8" name="Rectangle 3">
            <a:extLst>
              <a:ext uri="{FF2B5EF4-FFF2-40B4-BE49-F238E27FC236}">
                <a16:creationId xmlns:a16="http://schemas.microsoft.com/office/drawing/2014/main" id="{9BC5A204-AD52-47A4-9B05-6615832377F5}"/>
              </a:ext>
            </a:extLst>
          </p:cNvPr>
          <p:cNvSpPr/>
          <p:nvPr/>
        </p:nvSpPr>
        <p:spPr>
          <a:xfrm>
            <a:off x="0" y="4071258"/>
            <a:ext cx="9144000" cy="1072243"/>
          </a:xfrm>
          <a:prstGeom prst="rect">
            <a:avLst/>
          </a:prstGeom>
          <a:solidFill>
            <a:srgbClr val="05253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ACAD2215-FD69-4503-8053-2F7B47FD3C4C}"/>
              </a:ext>
            </a:extLst>
          </p:cNvPr>
          <p:cNvSpPr/>
          <p:nvPr/>
        </p:nvSpPr>
        <p:spPr>
          <a:xfrm>
            <a:off x="0" y="15411"/>
            <a:ext cx="9144000" cy="195047"/>
          </a:xfrm>
          <a:prstGeom prst="rect">
            <a:avLst/>
          </a:prstGeom>
          <a:solidFill>
            <a:srgbClr val="05253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A4F77D88-59F4-41D7-84B4-1C9700963DDA}"/>
              </a:ext>
            </a:extLst>
          </p:cNvPr>
          <p:cNvSpPr/>
          <p:nvPr/>
        </p:nvSpPr>
        <p:spPr>
          <a:xfrm>
            <a:off x="389964" y="2000538"/>
            <a:ext cx="8296836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Support phone or email:</a:t>
            </a:r>
            <a:r>
              <a:rPr lang="en-US" sz="1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Should you ever need assistance from PlayMaker, you can e-mail us at </a:t>
            </a:r>
            <a:r>
              <a:rPr lang="en-US" sz="1400" u="sng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support@playmakerhealth.com</a:t>
            </a:r>
            <a:r>
              <a:rPr lang="en-US" sz="1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or call 1.877.6.FIXMYCRM (1.877.634.9692) Monday - Friday.</a:t>
            </a:r>
          </a:p>
          <a:p>
            <a:r>
              <a:rPr lang="en-US" sz="1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 </a:t>
            </a:r>
            <a:endParaRPr lang="en-US" sz="1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en-US" sz="1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Support chat:</a:t>
            </a:r>
            <a:r>
              <a:rPr lang="en-US" sz="1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We also have a chat feature that you can use to reach out.  Access your account or our Help Center online, and then simply click on </a:t>
            </a:r>
            <a:r>
              <a:rPr lang="en-US" sz="1400" i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Support </a:t>
            </a:r>
            <a:r>
              <a:rPr lang="en-US" sz="1400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during business hours for assistance.</a:t>
            </a:r>
          </a:p>
          <a:p>
            <a:r>
              <a:rPr lang="en-US" sz="1400" b="1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 </a:t>
            </a:r>
            <a:endParaRPr lang="en-US" sz="1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r>
              <a:rPr lang="en-US" sz="1400" b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Your PlayMaker Administrator and Manager Team:</a:t>
            </a:r>
            <a:r>
              <a:rPr lang="en-US" sz="140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To learn more about the features and functionality of PlayMaker relevant to your company goals, please reach out to your manager or PlayMaker Administrator.</a:t>
            </a:r>
            <a:endParaRPr lang="en-US" sz="1400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1" name="Picture 4">
            <a:extLst>
              <a:ext uri="{FF2B5EF4-FFF2-40B4-BE49-F238E27FC236}">
                <a16:creationId xmlns:a16="http://schemas.microsoft.com/office/drawing/2014/main" id="{18E80F84-106B-46E5-810D-0DDE23DD45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9392" y="-128579"/>
            <a:ext cx="2068873" cy="2084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25437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685800" y="2270721"/>
            <a:ext cx="5385555" cy="1102519"/>
          </a:xfrm>
        </p:spPr>
        <p:txBody>
          <a:bodyPr>
            <a:normAutofit/>
          </a:bodyPr>
          <a:lstStyle/>
          <a:p>
            <a:r>
              <a:rPr lang="en-US" sz="5000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21016664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7F4103-3A95-4876-9718-0E22122383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9EA0FC-0756-453B-B1A0-4B1C817A6A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887335"/>
            <a:ext cx="8686800" cy="3707288"/>
          </a:xfrm>
        </p:spPr>
        <p:txBody>
          <a:bodyPr>
            <a:normAutofit/>
          </a:bodyPr>
          <a:lstStyle/>
          <a:p>
            <a:pPr lvl="1">
              <a:lnSpc>
                <a:spcPct val="150000"/>
              </a:lnSpc>
              <a:spcBef>
                <a:spcPct val="0"/>
              </a:spcBef>
              <a:buFont typeface="+mj-lt"/>
              <a:buAutoNum type="arabicPeriod"/>
            </a:pPr>
            <a:r>
              <a:rPr lang="en-US" b="1" dirty="0">
                <a:solidFill>
                  <a:srgbClr val="004A98"/>
                </a:solidFill>
                <a:ea typeface="+mj-ea"/>
              </a:rPr>
              <a:t>Training goals </a:t>
            </a:r>
          </a:p>
          <a:p>
            <a:pPr lvl="1">
              <a:lnSpc>
                <a:spcPct val="150000"/>
              </a:lnSpc>
              <a:spcBef>
                <a:spcPct val="0"/>
              </a:spcBef>
              <a:buFont typeface="+mj-lt"/>
              <a:buAutoNum type="arabicPeriod"/>
            </a:pPr>
            <a:r>
              <a:rPr lang="en-US" b="1" dirty="0">
                <a:solidFill>
                  <a:srgbClr val="004A98"/>
                </a:solidFill>
                <a:ea typeface="+mj-ea"/>
              </a:rPr>
              <a:t>Logging into PlayMaker (if not completed already)</a:t>
            </a:r>
          </a:p>
          <a:p>
            <a:pPr lvl="1">
              <a:lnSpc>
                <a:spcPct val="150000"/>
              </a:lnSpc>
              <a:spcBef>
                <a:spcPct val="0"/>
              </a:spcBef>
              <a:buFont typeface="+mj-lt"/>
              <a:buAutoNum type="arabicPeriod"/>
            </a:pPr>
            <a:r>
              <a:rPr lang="en-US" b="1" dirty="0">
                <a:solidFill>
                  <a:srgbClr val="004A98"/>
                </a:solidFill>
                <a:ea typeface="+mj-ea"/>
              </a:rPr>
              <a:t>Account and Contact Ownership Basics</a:t>
            </a:r>
          </a:p>
          <a:p>
            <a:pPr lvl="1">
              <a:lnSpc>
                <a:spcPct val="150000"/>
              </a:lnSpc>
              <a:spcBef>
                <a:spcPct val="0"/>
              </a:spcBef>
              <a:buFont typeface="+mj-lt"/>
              <a:buAutoNum type="arabicPeriod"/>
            </a:pPr>
            <a:r>
              <a:rPr lang="en-US" b="1" dirty="0">
                <a:solidFill>
                  <a:srgbClr val="004A98"/>
                </a:solidFill>
                <a:ea typeface="+mj-ea"/>
              </a:rPr>
              <a:t>Walkthrough of the Spark Web Application</a:t>
            </a:r>
          </a:p>
          <a:p>
            <a:pPr lvl="1">
              <a:lnSpc>
                <a:spcPct val="150000"/>
              </a:lnSpc>
              <a:spcBef>
                <a:spcPct val="0"/>
              </a:spcBef>
              <a:buFont typeface="+mj-lt"/>
              <a:buAutoNum type="arabicPeriod"/>
            </a:pPr>
            <a:r>
              <a:rPr lang="en-US" b="1" dirty="0">
                <a:solidFill>
                  <a:srgbClr val="004A98"/>
                </a:solidFill>
                <a:ea typeface="+mj-ea"/>
              </a:rPr>
              <a:t>What should I do next?</a:t>
            </a:r>
          </a:p>
          <a:p>
            <a:pPr lvl="1">
              <a:lnSpc>
                <a:spcPct val="150000"/>
              </a:lnSpc>
              <a:spcBef>
                <a:spcPct val="0"/>
              </a:spcBef>
              <a:buFont typeface="+mj-lt"/>
              <a:buAutoNum type="arabicPeriod"/>
            </a:pPr>
            <a:r>
              <a:rPr lang="en-US" b="1" dirty="0">
                <a:solidFill>
                  <a:srgbClr val="004A98"/>
                </a:solidFill>
                <a:ea typeface="+mj-ea"/>
              </a:rPr>
              <a:t>Support Tools</a:t>
            </a:r>
          </a:p>
          <a:p>
            <a:pPr lvl="1">
              <a:lnSpc>
                <a:spcPct val="150000"/>
              </a:lnSpc>
              <a:spcBef>
                <a:spcPct val="0"/>
              </a:spcBef>
              <a:buFont typeface="+mj-lt"/>
              <a:buAutoNum type="arabicPeriod"/>
            </a:pPr>
            <a:r>
              <a:rPr lang="en-US" b="1" dirty="0">
                <a:solidFill>
                  <a:srgbClr val="004A98"/>
                </a:solidFill>
                <a:ea typeface="+mj-ea"/>
              </a:rPr>
              <a:t>Appendix</a:t>
            </a:r>
          </a:p>
          <a:p>
            <a:pPr marL="0" indent="0">
              <a:lnSpc>
                <a:spcPct val="150000"/>
              </a:lnSpc>
              <a:spcBef>
                <a:spcPct val="0"/>
              </a:spcBef>
              <a:buNone/>
            </a:pPr>
            <a:endParaRPr lang="en-US" sz="1875" b="1" dirty="0">
              <a:solidFill>
                <a:srgbClr val="004A98"/>
              </a:solidFill>
              <a:ea typeface="+mj-ea"/>
            </a:endParaRPr>
          </a:p>
          <a:p>
            <a:pPr marL="457189" lvl="1" indent="0">
              <a:buNone/>
            </a:pPr>
            <a:endParaRPr lang="en-US" sz="1875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347A2ABF-CCE2-4BC6-B887-530610593B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colorTemperature colorTemp="112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6160" y="1824178"/>
            <a:ext cx="2782421" cy="20868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10326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Training Goals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dirty="0">
                <a:solidFill>
                  <a:schemeClr val="tx2"/>
                </a:solidFill>
                <a:ea typeface="+mj-ea"/>
              </a:rPr>
              <a:t>How to Manage </a:t>
            </a:r>
            <a:r>
              <a:rPr lang="en-US" b="1" dirty="0">
                <a:solidFill>
                  <a:schemeClr val="tx2"/>
                </a:solidFill>
                <a:ea typeface="+mj-ea"/>
              </a:rPr>
              <a:t>My BOB </a:t>
            </a:r>
            <a:r>
              <a:rPr lang="en-US" dirty="0">
                <a:solidFill>
                  <a:schemeClr val="tx2"/>
                </a:solidFill>
                <a:ea typeface="+mj-ea"/>
              </a:rPr>
              <a:t>(Book of Business)</a:t>
            </a:r>
          </a:p>
          <a:p>
            <a:pPr lvl="1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dirty="0">
                <a:solidFill>
                  <a:schemeClr val="tx2"/>
                </a:solidFill>
                <a:ea typeface="+mj-ea"/>
              </a:rPr>
              <a:t>Requesting New Ownership Assignments</a:t>
            </a:r>
          </a:p>
          <a:p>
            <a:pPr lvl="1"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Font typeface="Wingdings" panose="05000000000000000000" pitchFamily="2" charset="2"/>
              <a:buChar char="ü"/>
            </a:pPr>
            <a:r>
              <a:rPr lang="en-US" dirty="0">
                <a:solidFill>
                  <a:schemeClr val="tx2"/>
                </a:solidFill>
                <a:ea typeface="+mj-ea"/>
              </a:rPr>
              <a:t>Removing Ownership </a:t>
            </a:r>
          </a:p>
          <a:p>
            <a:pPr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dirty="0">
                <a:solidFill>
                  <a:schemeClr val="tx2"/>
                </a:solidFill>
                <a:ea typeface="+mj-ea"/>
              </a:rPr>
              <a:t>Understand the “</a:t>
            </a:r>
            <a:r>
              <a:rPr lang="en-US" b="1" dirty="0">
                <a:solidFill>
                  <a:schemeClr val="tx2"/>
                </a:solidFill>
                <a:ea typeface="+mj-ea"/>
              </a:rPr>
              <a:t>A-C-E”</a:t>
            </a:r>
            <a:r>
              <a:rPr lang="en-US" dirty="0">
                <a:solidFill>
                  <a:schemeClr val="tx2"/>
                </a:solidFill>
                <a:ea typeface="+mj-ea"/>
              </a:rPr>
              <a:t> Process</a:t>
            </a:r>
          </a:p>
          <a:p>
            <a:pPr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dirty="0">
                <a:solidFill>
                  <a:schemeClr val="tx2"/>
                </a:solidFill>
                <a:ea typeface="+mj-ea"/>
              </a:rPr>
              <a:t>Learn how to create calendar events</a:t>
            </a:r>
          </a:p>
          <a:p>
            <a:pPr>
              <a:lnSpc>
                <a:spcPct val="150000"/>
              </a:lnSpc>
              <a:spcBef>
                <a:spcPct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dirty="0">
                <a:solidFill>
                  <a:schemeClr val="tx2"/>
                </a:solidFill>
                <a:ea typeface="+mj-ea"/>
              </a:rPr>
              <a:t>Understand best practices for “visit note” documentation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98AD442-F2F2-4042-96D0-C3C295D1C4C6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15545" y="1388553"/>
            <a:ext cx="1767237" cy="16828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62407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Getting Started</a:t>
            </a:r>
          </a:p>
        </p:txBody>
      </p:sp>
    </p:spTree>
    <p:extLst>
      <p:ext uri="{BB962C8B-B14F-4D97-AF65-F5344CB8AC3E}">
        <p14:creationId xmlns:p14="http://schemas.microsoft.com/office/powerpoint/2010/main" val="26539992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First Steps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1400" b="1" dirty="0">
                <a:solidFill>
                  <a:srgbClr val="004A98"/>
                </a:solidFill>
              </a:rPr>
              <a:t>Log in to the PlayMaker Web Application first 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>
                <a:solidFill>
                  <a:schemeClr val="tx2"/>
                </a:solidFill>
              </a:rPr>
              <a:t>This must be completed prior to logging into PlayMaker mobile for iOS or Android App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>
                <a:solidFill>
                  <a:schemeClr val="tx2"/>
                </a:solidFill>
              </a:rPr>
              <a:t>Accept the “End User License Agreement”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1400" b="1" dirty="0">
                <a:solidFill>
                  <a:srgbClr val="004A98"/>
                </a:solidFill>
              </a:rPr>
              <a:t>Bookmark URL</a:t>
            </a:r>
            <a:r>
              <a:rPr lang="en-US" sz="1400" dirty="0">
                <a:solidFill>
                  <a:srgbClr val="004A98"/>
                </a:solidFill>
              </a:rPr>
              <a:t>: </a:t>
            </a:r>
            <a:r>
              <a:rPr lang="en-US" sz="1400" dirty="0">
                <a:solidFill>
                  <a:schemeClr val="accent1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https://app-cas.playmakercrm.com/Log+In</a:t>
            </a:r>
            <a:r>
              <a:rPr lang="en-US" sz="1400" dirty="0">
                <a:solidFill>
                  <a:schemeClr val="accent1"/>
                </a:solidFill>
              </a:rPr>
              <a:t> </a:t>
            </a:r>
            <a:r>
              <a:rPr lang="en-US" sz="1400" dirty="0">
                <a:solidFill>
                  <a:schemeClr val="tx2"/>
                </a:solidFill>
              </a:rPr>
              <a:t>or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1400" b="1" dirty="0">
                <a:solidFill>
                  <a:srgbClr val="004A98"/>
                </a:solidFill>
              </a:rPr>
              <a:t>Website: </a:t>
            </a:r>
            <a:r>
              <a:rPr lang="en-US" sz="1400" dirty="0">
                <a:solidFill>
                  <a:schemeClr val="tx2"/>
                </a:solidFill>
              </a:rPr>
              <a:t>Go to </a:t>
            </a:r>
            <a:r>
              <a:rPr lang="en-US" sz="1400" dirty="0">
                <a:solidFill>
                  <a:schemeClr val="accent1"/>
                </a:solidFill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www.playmakerhealth.com</a:t>
            </a:r>
            <a:r>
              <a:rPr lang="en-US" sz="1400" dirty="0">
                <a:solidFill>
                  <a:schemeClr val="accent1"/>
                </a:solidFill>
              </a:rPr>
              <a:t> </a:t>
            </a:r>
            <a:r>
              <a:rPr lang="en-US" sz="1400" dirty="0">
                <a:solidFill>
                  <a:schemeClr val="tx2"/>
                </a:solidFill>
              </a:rPr>
              <a:t>and click </a:t>
            </a:r>
            <a:r>
              <a:rPr lang="en-US" sz="1400" b="1" i="1" dirty="0">
                <a:solidFill>
                  <a:schemeClr val="tx2"/>
                </a:solidFill>
              </a:rPr>
              <a:t>Client Login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Clr>
                <a:srgbClr val="004A98"/>
              </a:buClr>
            </a:pPr>
            <a:r>
              <a:rPr lang="en-US" sz="1200" dirty="0">
                <a:solidFill>
                  <a:schemeClr val="tx2"/>
                </a:solidFill>
                <a:latin typeface="Open Sans" charset="0"/>
              </a:rPr>
              <a:t>Username: Email Address 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Clr>
                <a:srgbClr val="004A98"/>
              </a:buClr>
            </a:pPr>
            <a:r>
              <a:rPr lang="en-US" sz="1200" dirty="0">
                <a:solidFill>
                  <a:schemeClr val="tx2"/>
                </a:solidFill>
                <a:latin typeface="Open Sans" charset="0"/>
              </a:rPr>
              <a:t>Password: Will be provided by your administrator – these are case sensitive!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Clr>
                <a:srgbClr val="004A98"/>
              </a:buClr>
            </a:pPr>
            <a:r>
              <a:rPr lang="en-US" sz="1200" dirty="0">
                <a:solidFill>
                  <a:schemeClr val="tx2"/>
                </a:solidFill>
                <a:latin typeface="Open Sans" charset="0"/>
              </a:rPr>
              <a:t>Security Tip: After your initial login, be sure to change your password!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Clr>
                <a:srgbClr val="004A98"/>
              </a:buClr>
            </a:pPr>
            <a:r>
              <a:rPr lang="en-US" sz="1200" dirty="0">
                <a:solidFill>
                  <a:schemeClr val="tx2"/>
                </a:solidFill>
                <a:latin typeface="Open Sans" charset="0"/>
                <a:ea typeface="Open Sans" charset="0"/>
                <a:cs typeface="Open Sans" charset="0"/>
              </a:rPr>
              <a:t>Browser of choice: Google Chrome</a:t>
            </a:r>
          </a:p>
          <a:p>
            <a:pPr lvl="1">
              <a:spcBef>
                <a:spcPts val="0"/>
              </a:spcBef>
              <a:spcAft>
                <a:spcPts val="600"/>
              </a:spcAft>
              <a:buClr>
                <a:srgbClr val="004A98"/>
              </a:buClr>
            </a:pPr>
            <a:endParaRPr lang="en-US" sz="1400" dirty="0">
              <a:solidFill>
                <a:srgbClr val="004A98"/>
              </a:solidFill>
              <a:latin typeface="Open Sans" charset="0"/>
            </a:endParaRPr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6FF06D65-3609-4D9A-99C8-AFF23C1EEC7B}"/>
              </a:ext>
            </a:extLst>
          </p:cNvPr>
          <p:cNvGrpSpPr/>
          <p:nvPr/>
        </p:nvGrpSpPr>
        <p:grpSpPr>
          <a:xfrm>
            <a:off x="776567" y="3467751"/>
            <a:ext cx="7268136" cy="543005"/>
            <a:chOff x="937932" y="3080977"/>
            <a:chExt cx="7268136" cy="543005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76AD938E-18B7-48C1-ABF4-2B46859CECE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5"/>
            <a:srcRect b="34981"/>
            <a:stretch/>
          </p:blipFill>
          <p:spPr>
            <a:xfrm>
              <a:off x="937932" y="3107071"/>
              <a:ext cx="7268136" cy="516911"/>
            </a:xfrm>
            <a:prstGeom prst="rect">
              <a:avLst/>
            </a:prstGeom>
          </p:spPr>
        </p:pic>
        <p:sp>
          <p:nvSpPr>
            <p:cNvPr id="7" name="Arrow: Right 6">
              <a:extLst>
                <a:ext uri="{FF2B5EF4-FFF2-40B4-BE49-F238E27FC236}">
                  <a16:creationId xmlns:a16="http://schemas.microsoft.com/office/drawing/2014/main" id="{52F26F93-22F1-479E-A1A8-EA41C44E6EF4}"/>
                </a:ext>
              </a:extLst>
            </p:cNvPr>
            <p:cNvSpPr/>
            <p:nvPr/>
          </p:nvSpPr>
          <p:spPr>
            <a:xfrm>
              <a:off x="5331759" y="3080977"/>
              <a:ext cx="669126" cy="249039"/>
            </a:xfrm>
            <a:prstGeom prst="rightArrow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0099354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Changing Your Password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87335"/>
            <a:ext cx="8229600" cy="1299438"/>
          </a:xfrm>
        </p:spPr>
        <p:txBody>
          <a:bodyPr>
            <a:normAutofit/>
          </a:bodyPr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1600" dirty="0"/>
              <a:t>Step-by-Step instructions are available in </a:t>
            </a:r>
            <a:r>
              <a:rPr lang="en-US" sz="1600" b="1" dirty="0">
                <a:solidFill>
                  <a:schemeClr val="tx2"/>
                </a:solidFill>
              </a:rPr>
              <a:t>Help Center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u="sng" dirty="0">
                <a:solidFill>
                  <a:schemeClr val="accent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https://playmakercrm.zendesk.com/hc/en-us/articles/211177166-Changing-Your-Password</a:t>
            </a:r>
            <a:endParaRPr lang="en-US" sz="1200" u="sng" dirty="0">
              <a:solidFill>
                <a:schemeClr val="accent1"/>
              </a:solidFill>
            </a:endParaRP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200" dirty="0">
                <a:solidFill>
                  <a:schemeClr val="tx2"/>
                </a:solidFill>
              </a:rPr>
              <a:t>For user login credentials or password assistance, contact </a:t>
            </a:r>
            <a:r>
              <a:rPr lang="en-US" sz="1200" u="sng" dirty="0">
                <a:solidFill>
                  <a:schemeClr val="accent1"/>
                </a:solidFill>
              </a:rPr>
              <a:t>support@playmakerhealth.com</a:t>
            </a:r>
          </a:p>
          <a:p>
            <a:pPr marL="457200" lvl="1" indent="0">
              <a:spcBef>
                <a:spcPts val="0"/>
              </a:spcBef>
              <a:spcAft>
                <a:spcPts val="600"/>
              </a:spcAft>
              <a:buNone/>
            </a:pPr>
            <a:endParaRPr lang="en-US" sz="1500" u="sng" dirty="0">
              <a:solidFill>
                <a:srgbClr val="004A98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1793" y="2119033"/>
            <a:ext cx="5740414" cy="1543767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9916860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idx="1"/>
          </p:nvPr>
        </p:nvSpPr>
        <p:spPr>
          <a:xfrm>
            <a:off x="457200" y="1593476"/>
            <a:ext cx="8229600" cy="1869142"/>
          </a:xfrm>
        </p:spPr>
        <p:txBody>
          <a:bodyPr>
            <a:noAutofit/>
          </a:bodyPr>
          <a:lstStyle/>
          <a:p>
            <a:pPr marL="0" lvl="0" indent="0">
              <a:spcBef>
                <a:spcPts val="0"/>
              </a:spcBef>
              <a:buClr>
                <a:srgbClr val="ED3645"/>
              </a:buClr>
              <a:buNone/>
            </a:pPr>
            <a:r>
              <a:rPr lang="en-US" sz="3000" b="1" dirty="0">
                <a:ea typeface="Open Sans" charset="0"/>
              </a:rPr>
              <a:t>Book of Business (BOB)</a:t>
            </a:r>
          </a:p>
          <a:p>
            <a:pPr marL="0" lvl="0" indent="0">
              <a:spcBef>
                <a:spcPts val="0"/>
              </a:spcBef>
              <a:buClr>
                <a:srgbClr val="ED3645"/>
              </a:buClr>
              <a:buNone/>
            </a:pPr>
            <a:r>
              <a:rPr lang="en-US" sz="3000" b="1" dirty="0">
                <a:ea typeface="Open Sans" charset="0"/>
              </a:rPr>
              <a:t> &amp;</a:t>
            </a:r>
          </a:p>
          <a:p>
            <a:pPr marL="0" lvl="0" indent="0">
              <a:spcBef>
                <a:spcPts val="0"/>
              </a:spcBef>
              <a:buClr>
                <a:srgbClr val="ED3645"/>
              </a:buClr>
              <a:buNone/>
            </a:pPr>
            <a:r>
              <a:rPr lang="en-US" sz="3000" b="1" dirty="0">
                <a:ea typeface="Open Sans" charset="0"/>
              </a:rPr>
              <a:t>The ACE Process</a:t>
            </a:r>
          </a:p>
        </p:txBody>
      </p:sp>
    </p:spTree>
    <p:extLst>
      <p:ext uri="{BB962C8B-B14F-4D97-AF65-F5344CB8AC3E}">
        <p14:creationId xmlns:p14="http://schemas.microsoft.com/office/powerpoint/2010/main" val="6944677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F75420BB-FE50-4FDF-BAFC-C56AA42AF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Your Book of Business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21EB434-C4E3-4724-99A6-F2CEB68E1A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887335"/>
            <a:ext cx="8229600" cy="2232383"/>
          </a:xfrm>
        </p:spPr>
        <p:txBody>
          <a:bodyPr>
            <a:normAutofit/>
          </a:bodyPr>
          <a:lstStyle/>
          <a:p>
            <a:pPr marL="0" indent="0" defTabSz="914400">
              <a:lnSpc>
                <a:spcPct val="90000"/>
              </a:lnSpc>
              <a:buNone/>
            </a:pPr>
            <a:r>
              <a:rPr lang="en-US" sz="1400" dirty="0">
                <a:solidFill>
                  <a:schemeClr val="tx2"/>
                </a:solidFill>
              </a:rPr>
              <a:t>In Spark, the Accounts &amp; Contacts you own are called your Book of Business (BOB).  Accounts &amp; Contacts are added into PlayMaker in a few different ways:</a:t>
            </a:r>
          </a:p>
          <a:p>
            <a:pPr marL="0" indent="0" defTabSz="914400">
              <a:lnSpc>
                <a:spcPct val="90000"/>
              </a:lnSpc>
              <a:buNone/>
            </a:pPr>
            <a:endParaRPr lang="en-US" sz="800" dirty="0">
              <a:solidFill>
                <a:schemeClr val="tx2"/>
              </a:solidFill>
            </a:endParaRPr>
          </a:p>
          <a:p>
            <a:pPr defTabSz="914400">
              <a:lnSpc>
                <a:spcPct val="90000"/>
              </a:lnSpc>
              <a:buFont typeface="+mj-lt"/>
              <a:buAutoNum type="arabicPeriod"/>
            </a:pPr>
            <a:r>
              <a:rPr lang="en-US" sz="1200" dirty="0">
                <a:solidFill>
                  <a:schemeClr val="tx2"/>
                </a:solidFill>
              </a:rPr>
              <a:t>Purchased Market Data, including: Market Insights, TargetWatch and the Referral Source Database</a:t>
            </a:r>
          </a:p>
          <a:p>
            <a:pPr defTabSz="914400">
              <a:lnSpc>
                <a:spcPct val="90000"/>
              </a:lnSpc>
              <a:buFont typeface="+mj-lt"/>
              <a:buAutoNum type="arabicPeriod"/>
            </a:pPr>
            <a:r>
              <a:rPr lang="en-US" sz="1200" dirty="0">
                <a:solidFill>
                  <a:schemeClr val="tx2"/>
                </a:solidFill>
              </a:rPr>
              <a:t>Manually entered </a:t>
            </a:r>
          </a:p>
          <a:p>
            <a:pPr defTabSz="914400">
              <a:lnSpc>
                <a:spcPct val="90000"/>
              </a:lnSpc>
              <a:buFont typeface="+mj-lt"/>
              <a:buAutoNum type="arabicPeriod"/>
            </a:pPr>
            <a:r>
              <a:rPr lang="en-US" sz="1200" dirty="0">
                <a:solidFill>
                  <a:schemeClr val="tx2"/>
                </a:solidFill>
              </a:rPr>
              <a:t>Uploaded during Onboarding</a:t>
            </a:r>
          </a:p>
          <a:p>
            <a:pPr defTabSz="914400">
              <a:lnSpc>
                <a:spcPct val="90000"/>
              </a:lnSpc>
              <a:buFont typeface="+mj-lt"/>
              <a:buAutoNum type="arabicPeriod"/>
            </a:pPr>
            <a:r>
              <a:rPr lang="en-US" sz="1200" dirty="0">
                <a:solidFill>
                  <a:schemeClr val="tx2"/>
                </a:solidFill>
              </a:rPr>
              <a:t>Your EMR (when attached to a patient referral) if you have an active Integration</a:t>
            </a:r>
          </a:p>
          <a:p>
            <a:pPr defTabSz="914400">
              <a:lnSpc>
                <a:spcPct val="90000"/>
              </a:lnSpc>
              <a:buFont typeface="+mj-lt"/>
              <a:buAutoNum type="arabicPeriod"/>
            </a:pPr>
            <a:endParaRPr lang="en-US" sz="1200" dirty="0">
              <a:solidFill>
                <a:schemeClr val="tx2"/>
              </a:solidFill>
            </a:endParaRPr>
          </a:p>
          <a:p>
            <a:pPr marL="0" indent="0" algn="ctr" defTabSz="914400">
              <a:lnSpc>
                <a:spcPct val="90000"/>
              </a:lnSpc>
              <a:buNone/>
            </a:pPr>
            <a:r>
              <a:rPr lang="en-US" sz="1200" dirty="0">
                <a:solidFill>
                  <a:schemeClr val="tx2"/>
                </a:solidFill>
              </a:rPr>
              <a:t>*NOTE* - The Web version options for adding via TargetWatch and the RSDB are not present on mobile. </a:t>
            </a:r>
          </a:p>
        </p:txBody>
      </p:sp>
      <p:pic>
        <p:nvPicPr>
          <p:cNvPr id="8" name="Picture 4" descr="Top 50 Most Popular Hospital Inpatient EHR Systems in US">
            <a:extLst>
              <a:ext uri="{FF2B5EF4-FFF2-40B4-BE49-F238E27FC236}">
                <a16:creationId xmlns:a16="http://schemas.microsoft.com/office/drawing/2014/main" id="{7A7AB0DB-26A9-47EF-A155-AF760D67F91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111"/>
          <a:stretch/>
        </p:blipFill>
        <p:spPr bwMode="auto">
          <a:xfrm>
            <a:off x="5360816" y="2849178"/>
            <a:ext cx="2485304" cy="1357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6" descr="Medical Staff Silhouettes High Res Stock Images | Shutterstock">
            <a:extLst>
              <a:ext uri="{FF2B5EF4-FFF2-40B4-BE49-F238E27FC236}">
                <a16:creationId xmlns:a16="http://schemas.microsoft.com/office/drawing/2014/main" id="{796C9552-832D-4CF6-9944-CD28E5D1602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667" b="13333"/>
          <a:stretch/>
        </p:blipFill>
        <p:spPr bwMode="auto">
          <a:xfrm>
            <a:off x="1460501" y="2848052"/>
            <a:ext cx="2322684" cy="1358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94897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spcBef>
                <a:spcPct val="20000"/>
              </a:spcBef>
            </a:pPr>
            <a:r>
              <a:rPr lang="en-US" sz="2700" dirty="0">
                <a:ea typeface="Helvetica Neue Condensed Black" charset="0"/>
                <a:cs typeface="+mn-cs"/>
              </a:rPr>
              <a:t>What is ACE?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5F9C4B6-FD15-4E5E-A019-90F891EE7425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9477" y="3049869"/>
            <a:ext cx="416075" cy="36498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5AF4609-5774-4420-8D51-FDBC3C39E745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9477" y="1843401"/>
            <a:ext cx="292863" cy="371847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6C8BC0FC-D33F-4E43-88FF-C7176317EAB7}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2255" y="1136931"/>
            <a:ext cx="447305" cy="347471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F641FAA2-39CE-4645-8154-0A7E0136C7D3}"/>
              </a:ext>
            </a:extLst>
          </p:cNvPr>
          <p:cNvSpPr/>
          <p:nvPr/>
        </p:nvSpPr>
        <p:spPr>
          <a:xfrm>
            <a:off x="1805552" y="896267"/>
            <a:ext cx="6517038" cy="25909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342900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004A98"/>
              </a:buClr>
              <a:buFont typeface="+mj-lt"/>
              <a:buAutoNum type="arabicPeriod"/>
            </a:pPr>
            <a:r>
              <a:rPr lang="en-US" altLang="en-US" sz="2600" b="1" dirty="0">
                <a:solidFill>
                  <a:schemeClr val="accent6">
                    <a:lumMod val="75000"/>
                  </a:schemeClr>
                </a:solidFill>
                <a:latin typeface="Open Sans" charset="0"/>
              </a:rPr>
              <a:t>A</a:t>
            </a:r>
            <a:r>
              <a:rPr lang="en-US" altLang="en-US" sz="2600" b="1" dirty="0">
                <a:solidFill>
                  <a:srgbClr val="004A98"/>
                </a:solidFill>
                <a:latin typeface="Open Sans" charset="0"/>
              </a:rPr>
              <a:t>ccount</a:t>
            </a:r>
            <a:r>
              <a:rPr lang="en-US" altLang="en-US" sz="2600" dirty="0">
                <a:solidFill>
                  <a:srgbClr val="004A98"/>
                </a:solidFill>
                <a:latin typeface="Open Sans" charset="0"/>
              </a:rPr>
              <a:t> – Where are we going?</a:t>
            </a:r>
          </a:p>
          <a:p>
            <a:pPr marL="457200" indent="-342900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004A98"/>
              </a:buClr>
              <a:buFont typeface="+mj-lt"/>
              <a:buAutoNum type="arabicPeriod"/>
            </a:pPr>
            <a:r>
              <a:rPr lang="en-US" altLang="en-US" sz="2600" b="1" dirty="0">
                <a:solidFill>
                  <a:schemeClr val="accent6">
                    <a:lumMod val="75000"/>
                  </a:schemeClr>
                </a:solidFill>
                <a:latin typeface="Open Sans" charset="0"/>
              </a:rPr>
              <a:t>C</a:t>
            </a:r>
            <a:r>
              <a:rPr lang="en-US" altLang="en-US" sz="2600" b="1" dirty="0">
                <a:solidFill>
                  <a:srgbClr val="004A98"/>
                </a:solidFill>
                <a:latin typeface="Open Sans" charset="0"/>
              </a:rPr>
              <a:t>ontact</a:t>
            </a:r>
            <a:r>
              <a:rPr lang="en-US" altLang="en-US" sz="2600" dirty="0">
                <a:solidFill>
                  <a:srgbClr val="004A98"/>
                </a:solidFill>
                <a:latin typeface="Open Sans" charset="0"/>
              </a:rPr>
              <a:t> – Who within the account are we going to visit?</a:t>
            </a:r>
          </a:p>
          <a:p>
            <a:pPr marL="457200" indent="-342900" fontAlgn="base">
              <a:lnSpc>
                <a:spcPct val="150000"/>
              </a:lnSpc>
              <a:spcBef>
                <a:spcPct val="20000"/>
              </a:spcBef>
              <a:spcAft>
                <a:spcPct val="0"/>
              </a:spcAft>
              <a:buClr>
                <a:srgbClr val="004A98"/>
              </a:buClr>
              <a:buFont typeface="+mj-lt"/>
              <a:buAutoNum type="arabicPeriod"/>
            </a:pPr>
            <a:r>
              <a:rPr lang="en-US" sz="2600" b="1" dirty="0">
                <a:solidFill>
                  <a:schemeClr val="accent6">
                    <a:lumMod val="75000"/>
                  </a:schemeClr>
                </a:solidFill>
                <a:latin typeface="Open Sans" charset="0"/>
              </a:rPr>
              <a:t>E</a:t>
            </a:r>
            <a:r>
              <a:rPr lang="en-US" sz="2600" b="1" dirty="0">
                <a:solidFill>
                  <a:srgbClr val="004A98"/>
                </a:solidFill>
                <a:latin typeface="Open Sans" charset="0"/>
              </a:rPr>
              <a:t>vent </a:t>
            </a:r>
            <a:r>
              <a:rPr lang="en-US" sz="2600" dirty="0">
                <a:solidFill>
                  <a:srgbClr val="004A98"/>
                </a:solidFill>
                <a:latin typeface="Open Sans" charset="0"/>
              </a:rPr>
              <a:t>– When are we going?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22189101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Playmaker">
      <a:dk1>
        <a:sysClr val="windowText" lastClr="000000"/>
      </a:dk1>
      <a:lt1>
        <a:sysClr val="window" lastClr="FFFFFF"/>
      </a:lt1>
      <a:dk2>
        <a:srgbClr val="05253E"/>
      </a:dk2>
      <a:lt2>
        <a:srgbClr val="C7DA2E"/>
      </a:lt2>
      <a:accent1>
        <a:srgbClr val="004A98"/>
      </a:accent1>
      <a:accent2>
        <a:srgbClr val="00ADBB"/>
      </a:accent2>
      <a:accent3>
        <a:srgbClr val="537881"/>
      </a:accent3>
      <a:accent4>
        <a:srgbClr val="8064A2"/>
      </a:accent4>
      <a:accent5>
        <a:srgbClr val="4BACC6"/>
      </a:accent5>
      <a:accent6>
        <a:srgbClr val="F79646"/>
      </a:accent6>
      <a:hlink>
        <a:srgbClr val="004A98"/>
      </a:hlink>
      <a:folHlink>
        <a:srgbClr val="00ADB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CA25A6EDD98834789C65A4A15349DE6" ma:contentTypeVersion="6" ma:contentTypeDescription="Create a new document." ma:contentTypeScope="" ma:versionID="29ba9f365df080cb560f312e5a503761">
  <xsd:schema xmlns:xsd="http://www.w3.org/2001/XMLSchema" xmlns:xs="http://www.w3.org/2001/XMLSchema" xmlns:p="http://schemas.microsoft.com/office/2006/metadata/properties" xmlns:ns2="42bf438d-000d-41a1-a601-d73938ce047a" xmlns:ns3="679f80f5-0aa3-47d1-aa03-ceac0018ec9d" targetNamespace="http://schemas.microsoft.com/office/2006/metadata/properties" ma:root="true" ma:fieldsID="dc47cace9f6f9afe462c56c7fd775b6c" ns2:_="" ns3:_="">
    <xsd:import namespace="42bf438d-000d-41a1-a601-d73938ce047a"/>
    <xsd:import namespace="679f80f5-0aa3-47d1-aa03-ceac0018ec9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2bf438d-000d-41a1-a601-d73938ce047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f80f5-0aa3-47d1-aa03-ceac0018ec9d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4877DB18-AB2E-4ED3-AC3D-B5FF9A5894BF}">
  <ds:schemaRefs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purl.org/dc/elements/1.1/"/>
    <ds:schemaRef ds:uri="http://purl.org/dc/dcmitype/"/>
    <ds:schemaRef ds:uri="42bf438d-000d-41a1-a601-d73938ce047a"/>
    <ds:schemaRef ds:uri="http://schemas.microsoft.com/office/infopath/2007/PartnerControls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9790A6B1-E292-4F19-97A5-BD9C6571A1F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2bf438d-000d-41a1-a601-d73938ce047a"/>
    <ds:schemaRef ds:uri="679f80f5-0aa3-47d1-aa03-ceac0018ec9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C2F6091-CA53-4B1B-A01B-072A46F6B90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6597</TotalTime>
  <Words>771</Words>
  <Application>Microsoft Office PowerPoint</Application>
  <PresentationFormat>On-screen Show (16:9)</PresentationFormat>
  <Paragraphs>113</Paragraphs>
  <Slides>16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4" baseType="lpstr">
      <vt:lpstr>Arial</vt:lpstr>
      <vt:lpstr>Calibri</vt:lpstr>
      <vt:lpstr>Courier New</vt:lpstr>
      <vt:lpstr>Open Sans</vt:lpstr>
      <vt:lpstr>Open Sans Regular</vt:lpstr>
      <vt:lpstr>Open Sans Semibold</vt:lpstr>
      <vt:lpstr>Wingdings</vt:lpstr>
      <vt:lpstr>Office Theme</vt:lpstr>
      <vt:lpstr>Spark Web App for  Sales Reps</vt:lpstr>
      <vt:lpstr>AGENDA</vt:lpstr>
      <vt:lpstr>Training Goals</vt:lpstr>
      <vt:lpstr>Getting Started</vt:lpstr>
      <vt:lpstr>First Steps</vt:lpstr>
      <vt:lpstr>Changing Your Password</vt:lpstr>
      <vt:lpstr>PowerPoint Presentation</vt:lpstr>
      <vt:lpstr>Your Book of Business</vt:lpstr>
      <vt:lpstr>What is ACE?</vt:lpstr>
      <vt:lpstr>Importance of the ACE Process</vt:lpstr>
      <vt:lpstr>Web App Walkthrough</vt:lpstr>
      <vt:lpstr>What Should I Do Next?</vt:lpstr>
      <vt:lpstr>Need Some Assistance?</vt:lpstr>
      <vt:lpstr>PlayMaker Resources </vt:lpstr>
      <vt:lpstr>PowerPoint Presentation</vt:lpstr>
      <vt:lpstr>Thank you!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Mandy McLeod Caldwell</dc:creator>
  <cp:keywords/>
  <dc:description/>
  <cp:lastModifiedBy>Deidra Hendrix</cp:lastModifiedBy>
  <cp:revision>135</cp:revision>
  <dcterms:created xsi:type="dcterms:W3CDTF">2018-04-04T11:47:25Z</dcterms:created>
  <dcterms:modified xsi:type="dcterms:W3CDTF">2021-09-21T22:30:39Z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0x010100DCA25A6EDD98834789C65A4A15349DE6</vt:lpwstr>
  </property>
</Properties>
</file>