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1502" r:id="rId5"/>
    <p:sldId id="1575" r:id="rId6"/>
    <p:sldId id="1582" r:id="rId7"/>
    <p:sldId id="1556" r:id="rId8"/>
    <p:sldId id="1584" r:id="rId9"/>
    <p:sldId id="1602" r:id="rId10"/>
    <p:sldId id="316" r:id="rId11"/>
    <p:sldId id="322" r:id="rId12"/>
    <p:sldId id="1561" r:id="rId13"/>
    <p:sldId id="347" r:id="rId14"/>
    <p:sldId id="318" r:id="rId15"/>
    <p:sldId id="319" r:id="rId16"/>
    <p:sldId id="333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BB"/>
    <a:srgbClr val="E44925"/>
    <a:srgbClr val="EDEEF3"/>
    <a:srgbClr val="06243F"/>
    <a:srgbClr val="004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42" d="100"/>
          <a:sy n="142" d="100"/>
        </p:scale>
        <p:origin x="71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4811E-4E33-AB4A-B2ED-DDD6195F5535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6B571-B1BE-0F4A-B898-B750284F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85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923FA-465F-E348-8B9F-2FDF8B48F171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D507F-2A7A-CB4E-AF39-A54A87410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526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3D507F-2A7A-CB4E-AF39-A54A874104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45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2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133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5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ver-image-150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358625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8686800" cy="4045205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49000"/>
                </a:schemeClr>
              </a:gs>
              <a:gs pos="100000">
                <a:srgbClr val="FFFFFF">
                  <a:alpha val="0"/>
                </a:srgbClr>
              </a:gs>
              <a:gs pos="45000">
                <a:schemeClr val="accent2">
                  <a:alpha val="45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4368290"/>
            <a:ext cx="2877297" cy="44443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139980"/>
            <a:ext cx="5385555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 spc="300">
                <a:solidFill>
                  <a:schemeClr val="tx2"/>
                </a:solidFill>
                <a:latin typeface="Open Sans Semibold"/>
                <a:cs typeface="Open Sans Semi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40718"/>
            <a:ext cx="5385555" cy="1102519"/>
          </a:xfrm>
        </p:spPr>
        <p:txBody>
          <a:bodyPr>
            <a:normAutofit/>
          </a:bodyPr>
          <a:lstStyle>
            <a:lvl1pPr algn="l">
              <a:defRPr sz="2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5418990" y="4040188"/>
            <a:ext cx="3267810" cy="91440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aseline="0">
                <a:solidFill>
                  <a:srgbClr val="05253E"/>
                </a:solidFill>
                <a:latin typeface="Open Sans"/>
                <a:cs typeface="Open Sans"/>
              </a:defRPr>
            </a:lvl1pPr>
            <a:lvl2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2pPr>
            <a:lvl3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3pPr>
            <a:lvl4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4pPr>
            <a:lvl5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8616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 - v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la-bc-pre180405 (1)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3467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29321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 spc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359369"/>
            <a:ext cx="8229600" cy="841998"/>
          </a:xfrm>
        </p:spPr>
        <p:txBody>
          <a:bodyPr>
            <a:normAutofit/>
          </a:bodyPr>
          <a:lstStyle>
            <a:lvl1pPr algn="ctr">
              <a:defRPr sz="1600" spc="300">
                <a:solidFill>
                  <a:srgbClr val="FFFFFF"/>
                </a:solidFill>
              </a:defRPr>
            </a:lvl1pPr>
            <a:lvl2pPr algn="ctr">
              <a:defRPr sz="1600" spc="300">
                <a:solidFill>
                  <a:srgbClr val="FFFFFF"/>
                </a:solidFill>
              </a:defRPr>
            </a:lvl2pPr>
            <a:lvl3pPr algn="ctr">
              <a:defRPr sz="1600" spc="300">
                <a:solidFill>
                  <a:srgbClr val="FFFFFF"/>
                </a:solidFill>
              </a:defRPr>
            </a:lvl3pPr>
            <a:lvl4pPr algn="ctr">
              <a:defRPr sz="1600" spc="300">
                <a:solidFill>
                  <a:srgbClr val="FFFFFF"/>
                </a:solidFill>
              </a:defRPr>
            </a:lvl4pPr>
            <a:lvl5pPr algn="ctr">
              <a:defRPr sz="1600" spc="3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854855" y="4633882"/>
            <a:ext cx="3667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4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pic>
        <p:nvPicPr>
          <p:cNvPr id="4" name="Picture 3" descr="Playmaker Logo Reversed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8069" y="671239"/>
            <a:ext cx="5287862" cy="81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28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ver-image-150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557247"/>
            <a:ext cx="9144001" cy="358625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557247"/>
            <a:ext cx="9144000" cy="3627938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27000"/>
                </a:schemeClr>
              </a:gs>
              <a:gs pos="100000">
                <a:srgbClr val="FFFFFF">
                  <a:alpha val="27000"/>
                </a:srgbClr>
              </a:gs>
              <a:gs pos="45000">
                <a:schemeClr val="accent2">
                  <a:alpha val="27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2111" y="370695"/>
            <a:ext cx="4799779" cy="74139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21080"/>
            <a:ext cx="5385555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FFFFFF"/>
                </a:solidFill>
                <a:latin typeface="Open Sans Semibold"/>
                <a:cs typeface="Open Sans Semi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1818"/>
            <a:ext cx="5385555" cy="1102519"/>
          </a:xfrm>
        </p:spPr>
        <p:txBody>
          <a:bodyPr>
            <a:normAutofit/>
          </a:bodyPr>
          <a:lstStyle>
            <a:lvl1pPr algn="l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685800" y="3836988"/>
            <a:ext cx="3267810" cy="914400"/>
          </a:xfrm>
        </p:spPr>
        <p:txBody>
          <a:bodyPr anchor="ctr">
            <a:noAutofit/>
          </a:bodyPr>
          <a:lstStyle>
            <a:lvl1pPr marL="0" indent="0" algn="l">
              <a:buNone/>
              <a:defRPr sz="1400" b="1" baseline="0">
                <a:solidFill>
                  <a:srgbClr val="05253E"/>
                </a:solidFill>
                <a:latin typeface="Open Sans"/>
                <a:cs typeface="Open Sans"/>
              </a:defRPr>
            </a:lvl1pPr>
            <a:lvl2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2pPr>
            <a:lvl3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3pPr>
            <a:lvl4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4pPr>
            <a:lvl5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 of Presentation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53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56755" y="4279900"/>
            <a:ext cx="2687245" cy="863598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2573" y="4594623"/>
            <a:ext cx="2195266" cy="339089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572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35052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7884"/>
            <a:ext cx="77724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87335"/>
            <a:ext cx="7772400" cy="349416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600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608482"/>
            <a:ext cx="297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sz="12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pmbar.pn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69455" y="4279900"/>
            <a:ext cx="2687245" cy="863598"/>
          </a:xfrm>
          <a:prstGeom prst="rect">
            <a:avLst/>
          </a:prstGeom>
        </p:spPr>
      </p:pic>
      <p:pic>
        <p:nvPicPr>
          <p:cNvPr id="17" name="Picture 16" descr="Playmaker Logo-L.png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273" y="4594623"/>
            <a:ext cx="2195266" cy="339089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4699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35179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9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3 -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6831904" cy="630048"/>
          </a:xfrm>
        </p:spPr>
        <p:txBody>
          <a:bodyPr anchor="ctr">
            <a:normAutofit/>
          </a:bodyPr>
          <a:lstStyle>
            <a:lvl1pPr algn="l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87335"/>
            <a:ext cx="6831905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854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rgbClr val="05253E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23669"/>
            <a:ext cx="2054954" cy="619829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18678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866.930.6847   |   playmakerhealth.com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7445673" y="147884"/>
            <a:ext cx="1698327" cy="4446739"/>
          </a:xfrm>
          <a:prstGeom prst="rect">
            <a:avLst/>
          </a:prstGeom>
          <a:solidFill>
            <a:srgbClr val="EDEE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7610475" y="887335"/>
            <a:ext cx="1379310" cy="914400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05253E"/>
                </a:solidFill>
              </a:defRPr>
            </a:lvl1pPr>
            <a:lvl2pPr>
              <a:defRPr sz="1800">
                <a:solidFill>
                  <a:srgbClr val="05253E"/>
                </a:solidFill>
              </a:defRPr>
            </a:lvl2pPr>
            <a:lvl3pPr>
              <a:defRPr sz="1800">
                <a:solidFill>
                  <a:srgbClr val="05253E"/>
                </a:solidFill>
              </a:defRPr>
            </a:lvl3pPr>
            <a:lvl4pPr>
              <a:defRPr sz="1800">
                <a:solidFill>
                  <a:srgbClr val="05253E"/>
                </a:solidFill>
              </a:defRPr>
            </a:lvl4pPr>
            <a:lvl5pPr>
              <a:defRPr sz="1800">
                <a:solidFill>
                  <a:srgbClr val="05253E"/>
                </a:solidFill>
              </a:defRPr>
            </a:lvl5pPr>
          </a:lstStyle>
          <a:p>
            <a:pPr lvl="0"/>
            <a:r>
              <a:rPr lang="en-US" dirty="0"/>
              <a:t>Sidebar Content Here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13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854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rgbClr val="05253E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18678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866.930.6847   |   playmakerhealth.com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chemeClr val="bg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779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5 -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" y="3467100"/>
            <a:ext cx="9144000" cy="1368823"/>
          </a:xfrm>
          <a:prstGeom prst="rect">
            <a:avLst/>
          </a:prstGeom>
          <a:solidFill>
            <a:srgbClr val="EDEE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245276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854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rgbClr val="05253E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204414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dirty="0">
              <a:latin typeface="Open Sans"/>
              <a:cs typeface="Open Sans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pmbar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56755" y="4279900"/>
            <a:ext cx="2687245" cy="863598"/>
          </a:xfrm>
          <a:prstGeom prst="rect">
            <a:avLst/>
          </a:prstGeom>
        </p:spPr>
      </p:pic>
      <p:pic>
        <p:nvPicPr>
          <p:cNvPr id="19" name="Picture 18" descr="Playmaker Logo-L.pn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2573" y="4594623"/>
            <a:ext cx="2195266" cy="339089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57200" y="4608482"/>
            <a:ext cx="297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35052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2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tion Brea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69455" y="4279900"/>
            <a:ext cx="2687245" cy="863598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273" y="4594623"/>
            <a:ext cx="2195266" cy="339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29321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 spc="3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359369"/>
            <a:ext cx="8229600" cy="841998"/>
          </a:xfrm>
        </p:spPr>
        <p:txBody>
          <a:bodyPr>
            <a:normAutofit/>
          </a:bodyPr>
          <a:lstStyle>
            <a:lvl1pPr algn="ctr">
              <a:defRPr sz="1600" spc="300">
                <a:solidFill>
                  <a:srgbClr val="FFFFFF"/>
                </a:solidFill>
              </a:defRPr>
            </a:lvl1pPr>
            <a:lvl2pPr algn="ctr">
              <a:defRPr sz="1600" spc="300">
                <a:solidFill>
                  <a:srgbClr val="FFFFFF"/>
                </a:solidFill>
              </a:defRPr>
            </a:lvl2pPr>
            <a:lvl3pPr algn="ctr">
              <a:defRPr sz="1600" spc="300">
                <a:solidFill>
                  <a:srgbClr val="FFFFFF"/>
                </a:solidFill>
              </a:defRPr>
            </a:lvl3pPr>
            <a:lvl4pPr algn="ctr">
              <a:defRPr sz="1600" spc="300">
                <a:solidFill>
                  <a:srgbClr val="FFFFFF"/>
                </a:solidFill>
              </a:defRPr>
            </a:lvl4pPr>
            <a:lvl5pPr algn="ctr">
              <a:defRPr sz="1600" spc="3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chemeClr val="bg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Playmaker Logo Reversed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885" y="417944"/>
            <a:ext cx="3331379" cy="51457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457200" y="4608482"/>
            <a:ext cx="297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148184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5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77" r:id="rId3"/>
    <p:sldLayoutId id="2147483660" r:id="rId4"/>
    <p:sldLayoutId id="2147483680" r:id="rId5"/>
    <p:sldLayoutId id="2147483661" r:id="rId6"/>
    <p:sldLayoutId id="2147483679" r:id="rId7"/>
    <p:sldLayoutId id="2147483676" r:id="rId8"/>
    <p:sldLayoutId id="2147483662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makercrm.zendesk.com/hc/en-us" TargetMode="External"/><Relationship Id="rId2" Type="http://schemas.openxmlformats.org/officeDocument/2006/relationships/hyperlink" Target="mailto:Support@playmakercrm.zendesk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Support@playmakerhealth.co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playmakerhealth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0D374B-7BCC-0F4E-BC3A-10F46E2D4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1" y="2146147"/>
            <a:ext cx="6241550" cy="1102519"/>
          </a:xfrm>
        </p:spPr>
        <p:txBody>
          <a:bodyPr>
            <a:normAutofit/>
          </a:bodyPr>
          <a:lstStyle/>
          <a:p>
            <a:r>
              <a:rPr lang="en-US" sz="3300" dirty="0"/>
              <a:t>Spark Mobile App for</a:t>
            </a:r>
            <a:br>
              <a:rPr lang="en-US" sz="3300" dirty="0"/>
            </a:br>
            <a:r>
              <a:rPr lang="en-US" sz="3300" dirty="0"/>
              <a:t>Sales Reps</a:t>
            </a:r>
          </a:p>
        </p:txBody>
      </p:sp>
    </p:spTree>
    <p:extLst>
      <p:ext uri="{BB962C8B-B14F-4D97-AF65-F5344CB8AC3E}">
        <p14:creationId xmlns:p14="http://schemas.microsoft.com/office/powerpoint/2010/main" val="2912495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Some Assistance?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5300" y="1123950"/>
          <a:ext cx="8153400" cy="279729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207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2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278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Resource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Request PlayMaker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Login ID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Client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PM Administrator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rgbClr val="ED3645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none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Contact your PlayMaker Admin Team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Reset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PlayMaker Password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1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Support Desk</a:t>
                      </a:r>
                      <a:endParaRPr lang="en-US" sz="950" b="0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Phone: 877-634-9692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2"/>
                        </a:rPr>
                        <a:t>Support@playmakerhealth.com</a:t>
                      </a:r>
                      <a:endParaRPr lang="en-US" sz="950" b="0" i="0" dirty="0"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LiveChat (thru web application)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An EHR Account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or Contact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is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Missing in PlayMaker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Client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PM Administrator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 </a:t>
                      </a:r>
                      <a:r>
                        <a:rPr lang="en-US" sz="950" b="0" i="0" u="none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Contact your PlayMaker Admin Team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Training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Resources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1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Help Center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Accessed through Support tab in web application or via link: 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3"/>
                        </a:rPr>
                        <a:t>https://playmakercrm.zendesk.com/hc/en-us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All Other Questions 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Support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Desk</a:t>
                      </a: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Phone: 877-634-9692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4"/>
                        </a:rPr>
                        <a:t>Support@playmakerhealth.com</a:t>
                      </a:r>
                      <a:endParaRPr lang="en-US" sz="950" b="0" i="0" dirty="0"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 err="1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LiveChat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(thru web application)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0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327CAE3-63C4-4D49-B29D-71EE11783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927" y="958395"/>
            <a:ext cx="6327828" cy="31639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PlayMaker Resources </a:t>
            </a:r>
          </a:p>
        </p:txBody>
      </p:sp>
      <p:sp>
        <p:nvSpPr>
          <p:cNvPr id="5" name="Freeform 2024"/>
          <p:cNvSpPr>
            <a:spLocks noEditPoints="1"/>
          </p:cNvSpPr>
          <p:nvPr/>
        </p:nvSpPr>
        <p:spPr bwMode="auto">
          <a:xfrm>
            <a:off x="2600818" y="214662"/>
            <a:ext cx="262218" cy="467884"/>
          </a:xfrm>
          <a:custGeom>
            <a:avLst/>
            <a:gdLst>
              <a:gd name="T0" fmla="*/ 21 w 63"/>
              <a:gd name="T1" fmla="*/ 45 h 113"/>
              <a:gd name="T2" fmla="*/ 15 w 63"/>
              <a:gd name="T3" fmla="*/ 44 h 113"/>
              <a:gd name="T4" fmla="*/ 33 w 63"/>
              <a:gd name="T5" fmla="*/ 24 h 113"/>
              <a:gd name="T6" fmla="*/ 35 w 63"/>
              <a:gd name="T7" fmla="*/ 30 h 113"/>
              <a:gd name="T8" fmla="*/ 21 w 63"/>
              <a:gd name="T9" fmla="*/ 45 h 113"/>
              <a:gd name="T10" fmla="*/ 63 w 63"/>
              <a:gd name="T11" fmla="*/ 41 h 113"/>
              <a:gd name="T12" fmla="*/ 47 w 63"/>
              <a:gd name="T13" fmla="*/ 85 h 113"/>
              <a:gd name="T14" fmla="*/ 40 w 63"/>
              <a:gd name="T15" fmla="*/ 85 h 113"/>
              <a:gd name="T16" fmla="*/ 56 w 63"/>
              <a:gd name="T17" fmla="*/ 41 h 113"/>
              <a:gd name="T18" fmla="*/ 8 w 63"/>
              <a:gd name="T19" fmla="*/ 41 h 113"/>
              <a:gd name="T20" fmla="*/ 24 w 63"/>
              <a:gd name="T21" fmla="*/ 85 h 113"/>
              <a:gd name="T22" fmla="*/ 16 w 63"/>
              <a:gd name="T23" fmla="*/ 85 h 113"/>
              <a:gd name="T24" fmla="*/ 0 w 63"/>
              <a:gd name="T25" fmla="*/ 41 h 113"/>
              <a:gd name="T26" fmla="*/ 63 w 63"/>
              <a:gd name="T27" fmla="*/ 41 h 113"/>
              <a:gd name="T28" fmla="*/ 21 w 63"/>
              <a:gd name="T29" fmla="*/ 107 h 113"/>
              <a:gd name="T30" fmla="*/ 30 w 63"/>
              <a:gd name="T31" fmla="*/ 113 h 113"/>
              <a:gd name="T32" fmla="*/ 34 w 63"/>
              <a:gd name="T33" fmla="*/ 113 h 113"/>
              <a:gd name="T34" fmla="*/ 42 w 63"/>
              <a:gd name="T35" fmla="*/ 107 h 113"/>
              <a:gd name="T36" fmla="*/ 21 w 63"/>
              <a:gd name="T37" fmla="*/ 107 h 113"/>
              <a:gd name="T38" fmla="*/ 42 w 63"/>
              <a:gd name="T39" fmla="*/ 98 h 113"/>
              <a:gd name="T40" fmla="*/ 21 w 63"/>
              <a:gd name="T41" fmla="*/ 98 h 113"/>
              <a:gd name="T42" fmla="*/ 18 w 63"/>
              <a:gd name="T43" fmla="*/ 101 h 113"/>
              <a:gd name="T44" fmla="*/ 21 w 63"/>
              <a:gd name="T45" fmla="*/ 104 h 113"/>
              <a:gd name="T46" fmla="*/ 42 w 63"/>
              <a:gd name="T47" fmla="*/ 104 h 113"/>
              <a:gd name="T48" fmla="*/ 45 w 63"/>
              <a:gd name="T49" fmla="*/ 101 h 113"/>
              <a:gd name="T50" fmla="*/ 42 w 63"/>
              <a:gd name="T51" fmla="*/ 98 h 113"/>
              <a:gd name="T52" fmla="*/ 43 w 63"/>
              <a:gd name="T53" fmla="*/ 89 h 113"/>
              <a:gd name="T54" fmla="*/ 21 w 63"/>
              <a:gd name="T55" fmla="*/ 89 h 113"/>
              <a:gd name="T56" fmla="*/ 18 w 63"/>
              <a:gd name="T57" fmla="*/ 92 h 113"/>
              <a:gd name="T58" fmla="*/ 21 w 63"/>
              <a:gd name="T59" fmla="*/ 95 h 113"/>
              <a:gd name="T60" fmla="*/ 43 w 63"/>
              <a:gd name="T61" fmla="*/ 95 h 113"/>
              <a:gd name="T62" fmla="*/ 45 w 63"/>
              <a:gd name="T63" fmla="*/ 92 h 113"/>
              <a:gd name="T64" fmla="*/ 43 w 63"/>
              <a:gd name="T65" fmla="*/ 89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3" h="113">
                <a:moveTo>
                  <a:pt x="21" y="45"/>
                </a:moveTo>
                <a:cubicBezTo>
                  <a:pt x="15" y="44"/>
                  <a:pt x="15" y="44"/>
                  <a:pt x="15" y="44"/>
                </a:cubicBezTo>
                <a:cubicBezTo>
                  <a:pt x="16" y="34"/>
                  <a:pt x="23" y="26"/>
                  <a:pt x="33" y="24"/>
                </a:cubicBezTo>
                <a:cubicBezTo>
                  <a:pt x="35" y="30"/>
                  <a:pt x="35" y="30"/>
                  <a:pt x="35" y="30"/>
                </a:cubicBezTo>
                <a:cubicBezTo>
                  <a:pt x="24" y="32"/>
                  <a:pt x="22" y="40"/>
                  <a:pt x="21" y="45"/>
                </a:cubicBezTo>
                <a:close/>
                <a:moveTo>
                  <a:pt x="63" y="41"/>
                </a:moveTo>
                <a:cubicBezTo>
                  <a:pt x="63" y="60"/>
                  <a:pt x="47" y="70"/>
                  <a:pt x="47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67"/>
                  <a:pt x="56" y="57"/>
                  <a:pt x="56" y="41"/>
                </a:cubicBezTo>
                <a:cubicBezTo>
                  <a:pt x="56" y="10"/>
                  <a:pt x="8" y="10"/>
                  <a:pt x="8" y="41"/>
                </a:cubicBezTo>
                <a:cubicBezTo>
                  <a:pt x="8" y="57"/>
                  <a:pt x="23" y="66"/>
                  <a:pt x="24" y="85"/>
                </a:cubicBezTo>
                <a:cubicBezTo>
                  <a:pt x="16" y="85"/>
                  <a:pt x="16" y="85"/>
                  <a:pt x="16" y="85"/>
                </a:cubicBezTo>
                <a:cubicBezTo>
                  <a:pt x="16" y="70"/>
                  <a:pt x="0" y="60"/>
                  <a:pt x="0" y="41"/>
                </a:cubicBezTo>
                <a:cubicBezTo>
                  <a:pt x="0" y="0"/>
                  <a:pt x="63" y="0"/>
                  <a:pt x="63" y="41"/>
                </a:cubicBezTo>
                <a:close/>
                <a:moveTo>
                  <a:pt x="21" y="107"/>
                </a:moveTo>
                <a:cubicBezTo>
                  <a:pt x="27" y="112"/>
                  <a:pt x="27" y="113"/>
                  <a:pt x="30" y="113"/>
                </a:cubicBezTo>
                <a:cubicBezTo>
                  <a:pt x="34" y="113"/>
                  <a:pt x="34" y="113"/>
                  <a:pt x="34" y="113"/>
                </a:cubicBezTo>
                <a:cubicBezTo>
                  <a:pt x="36" y="113"/>
                  <a:pt x="36" y="113"/>
                  <a:pt x="42" y="107"/>
                </a:cubicBezTo>
                <a:lnTo>
                  <a:pt x="21" y="107"/>
                </a:lnTo>
                <a:close/>
                <a:moveTo>
                  <a:pt x="42" y="98"/>
                </a:moveTo>
                <a:cubicBezTo>
                  <a:pt x="21" y="98"/>
                  <a:pt x="21" y="98"/>
                  <a:pt x="21" y="98"/>
                </a:cubicBezTo>
                <a:cubicBezTo>
                  <a:pt x="20" y="98"/>
                  <a:pt x="18" y="100"/>
                  <a:pt x="18" y="101"/>
                </a:cubicBezTo>
                <a:cubicBezTo>
                  <a:pt x="18" y="103"/>
                  <a:pt x="20" y="104"/>
                  <a:pt x="21" y="104"/>
                </a:cubicBezTo>
                <a:cubicBezTo>
                  <a:pt x="42" y="104"/>
                  <a:pt x="42" y="104"/>
                  <a:pt x="42" y="104"/>
                </a:cubicBezTo>
                <a:cubicBezTo>
                  <a:pt x="44" y="104"/>
                  <a:pt x="45" y="103"/>
                  <a:pt x="45" y="101"/>
                </a:cubicBezTo>
                <a:cubicBezTo>
                  <a:pt x="45" y="100"/>
                  <a:pt x="44" y="98"/>
                  <a:pt x="42" y="98"/>
                </a:cubicBezTo>
                <a:close/>
                <a:moveTo>
                  <a:pt x="43" y="89"/>
                </a:moveTo>
                <a:cubicBezTo>
                  <a:pt x="21" y="89"/>
                  <a:pt x="21" y="89"/>
                  <a:pt x="21" y="89"/>
                </a:cubicBezTo>
                <a:cubicBezTo>
                  <a:pt x="19" y="89"/>
                  <a:pt x="18" y="90"/>
                  <a:pt x="18" y="92"/>
                </a:cubicBezTo>
                <a:cubicBezTo>
                  <a:pt x="18" y="93"/>
                  <a:pt x="19" y="95"/>
                  <a:pt x="21" y="95"/>
                </a:cubicBezTo>
                <a:cubicBezTo>
                  <a:pt x="43" y="95"/>
                  <a:pt x="43" y="95"/>
                  <a:pt x="43" y="95"/>
                </a:cubicBezTo>
                <a:cubicBezTo>
                  <a:pt x="44" y="95"/>
                  <a:pt x="45" y="93"/>
                  <a:pt x="45" y="92"/>
                </a:cubicBezTo>
                <a:cubicBezTo>
                  <a:pt x="45" y="90"/>
                  <a:pt x="44" y="89"/>
                  <a:pt x="43" y="89"/>
                </a:cubicBezTo>
                <a:close/>
              </a:path>
            </a:pathLst>
          </a:custGeom>
          <a:solidFill>
            <a:srgbClr val="E44925"/>
          </a:solidFill>
          <a:ln>
            <a:noFill/>
          </a:ln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endParaRPr lang="bg-BG" sz="1560">
              <a:solidFill>
                <a:srgbClr val="E44925"/>
              </a:solidFill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DA28D7E-4728-4FC9-B38E-C3898BB87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66" y="844709"/>
            <a:ext cx="2405836" cy="3619670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Access to articles, updates, videos and webinar recordings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Consistently updated with new information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Sign up for automatic notification for new releases, articles, or recorded webinars  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On-Demand Training</a:t>
            </a:r>
          </a:p>
          <a:p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Submit a request for assistance </a:t>
            </a:r>
            <a:endParaRPr lang="en-US" sz="11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D4960480-1A4E-40C9-A411-A027B6D8F677}"/>
              </a:ext>
            </a:extLst>
          </p:cNvPr>
          <p:cNvSpPr/>
          <p:nvPr/>
        </p:nvSpPr>
        <p:spPr>
          <a:xfrm>
            <a:off x="0" y="15411"/>
            <a:ext cx="9144000" cy="132474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2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96DF2AC-A016-49AB-A3FE-E000403D2CE0}"/>
              </a:ext>
            </a:extLst>
          </p:cNvPr>
          <p:cNvSpPr txBox="1">
            <a:spLocks/>
          </p:cNvSpPr>
          <p:nvPr/>
        </p:nvSpPr>
        <p:spPr>
          <a:xfrm>
            <a:off x="3076171" y="598553"/>
            <a:ext cx="5524072" cy="630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FFFFFF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sz="3600" dirty="0"/>
              <a:t>Questions?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0C2A1E6-C4A5-4180-A1C7-685038CAB93B}"/>
              </a:ext>
            </a:extLst>
          </p:cNvPr>
          <p:cNvSpPr txBox="1">
            <a:spLocks/>
          </p:cNvSpPr>
          <p:nvPr/>
        </p:nvSpPr>
        <p:spPr>
          <a:xfrm>
            <a:off x="3505200" y="485424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61BF2185-638E-B944-849C-12DDD200ED3E}" type="slidenum">
              <a:rPr lang="en-US" sz="1000">
                <a:solidFill>
                  <a:schemeClr val="bg2">
                    <a:lumMod val="75000"/>
                    <a:lumOff val="25000"/>
                  </a:schemeClr>
                </a:solidFill>
                <a:latin typeface="Open Sans"/>
              </a:rPr>
              <a:pPr algn="ctr"/>
              <a:t>12</a:t>
            </a:fld>
            <a:endParaRPr lang="en-US" sz="1000" dirty="0">
              <a:solidFill>
                <a:schemeClr val="bg2">
                  <a:lumMod val="75000"/>
                  <a:lumOff val="25000"/>
                </a:schemeClr>
              </a:solidFill>
              <a:latin typeface="Open San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BC5A204-AD52-47A4-9B05-6615832377F5}"/>
              </a:ext>
            </a:extLst>
          </p:cNvPr>
          <p:cNvSpPr/>
          <p:nvPr/>
        </p:nvSpPr>
        <p:spPr>
          <a:xfrm>
            <a:off x="0" y="4071258"/>
            <a:ext cx="9144000" cy="1072243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CAD2215-FD69-4503-8053-2F7B47FD3C4C}"/>
              </a:ext>
            </a:extLst>
          </p:cNvPr>
          <p:cNvSpPr/>
          <p:nvPr/>
        </p:nvSpPr>
        <p:spPr>
          <a:xfrm>
            <a:off x="0" y="15411"/>
            <a:ext cx="9144000" cy="195047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F77D88-59F4-41D7-84B4-1C9700963DDA}"/>
              </a:ext>
            </a:extLst>
          </p:cNvPr>
          <p:cNvSpPr/>
          <p:nvPr/>
        </p:nvSpPr>
        <p:spPr>
          <a:xfrm>
            <a:off x="389964" y="2000538"/>
            <a:ext cx="82968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phone or email: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Should you ever need assistance from PlayMaker, you can e-mail us at </a:t>
            </a:r>
            <a:r>
              <a:rPr lang="en-US" sz="14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support@playmakerhealth.com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call 1.877.6.FIXMYCRM (1.877.634.9692) Monday - Friday.</a:t>
            </a: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chat: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We also have a chat feature that you can use to reach out.  Access your account or our Help Center online, and then simply click on </a:t>
            </a:r>
            <a:r>
              <a:rPr lang="en-US" sz="1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business hours for assistance.</a:t>
            </a: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PlayMaker Administrator and Manager Team:</a:t>
            </a:r>
            <a:r>
              <a:rPr lang="en-US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learn more about the features and functionality of PlayMaker relevant to your company goals, please reach out to your manager or PlayMaker Administrator.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18E80F84-106B-46E5-810D-0DDE23DD4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392" y="-128579"/>
            <a:ext cx="2068873" cy="20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43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270721"/>
            <a:ext cx="5385555" cy="1102519"/>
          </a:xfrm>
        </p:spPr>
        <p:txBody>
          <a:bodyPr>
            <a:normAutofit/>
          </a:bodyPr>
          <a:lstStyle/>
          <a:p>
            <a:r>
              <a:rPr lang="en-US" sz="5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10166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F4103-3A95-4876-9718-0E2212238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EA0FC-0756-453B-B1A0-4B1C817A6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82" y="887335"/>
            <a:ext cx="8162818" cy="3707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</a:rPr>
              <a:t>Review training goals &amp; what will you learn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  <a:ea typeface="+mj-ea"/>
              </a:rPr>
              <a:t>Logging into PlayMaker Health Mobile App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  <a:ea typeface="+mj-ea"/>
              </a:rPr>
              <a:t>Getting Started with Spark Mobile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  <a:ea typeface="+mj-ea"/>
              </a:rPr>
              <a:t>What should I do next?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  <a:ea typeface="+mj-ea"/>
              </a:rPr>
              <a:t>Support Tools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875" b="1" dirty="0">
                <a:solidFill>
                  <a:srgbClr val="004A98"/>
                </a:solidFill>
                <a:ea typeface="+mj-ea"/>
              </a:rPr>
              <a:t>Q&amp;A</a:t>
            </a:r>
          </a:p>
          <a:p>
            <a:pPr marL="457189" lvl="1" indent="0">
              <a:buNone/>
            </a:pPr>
            <a:endParaRPr lang="en-US" sz="1875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C1EC565-A00F-427A-B766-27A91BE12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160" y="1528342"/>
            <a:ext cx="2782421" cy="208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04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Rep II Training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Review Best Practices from Sales Rep 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Understand the A-C-E process in the mobile app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Learn efficient ways to create and manage: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Accounts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Contacts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Sales Events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Call Note Documentation while on the go!</a:t>
            </a:r>
          </a:p>
          <a:p>
            <a:pPr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Navigating Spark Mobile</a:t>
            </a:r>
          </a:p>
          <a:p>
            <a:pPr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FD1A7C-72CA-48CB-9771-F8532B646DD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9742" y="1980033"/>
            <a:ext cx="2249028" cy="214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25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idx="1"/>
          </p:nvPr>
        </p:nvSpPr>
        <p:spPr>
          <a:xfrm>
            <a:off x="457200" y="1879534"/>
            <a:ext cx="8229600" cy="1085541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ED3645"/>
              </a:buClr>
              <a:buNone/>
            </a:pPr>
            <a:r>
              <a:rPr lang="en-US" sz="3000" b="1" dirty="0">
                <a:ea typeface="Open Sans" charset="0"/>
              </a:rPr>
              <a:t>Refresher:  </a:t>
            </a:r>
          </a:p>
          <a:p>
            <a:pPr marL="0" lvl="0" indent="0">
              <a:spcBef>
                <a:spcPts val="0"/>
              </a:spcBef>
              <a:buClr>
                <a:srgbClr val="ED3645"/>
              </a:buClr>
              <a:buNone/>
            </a:pPr>
            <a:r>
              <a:rPr lang="en-US" sz="3000" b="1" dirty="0">
                <a:ea typeface="Open Sans" charset="0"/>
              </a:rPr>
              <a:t>BOB &amp; ACE</a:t>
            </a:r>
          </a:p>
        </p:txBody>
      </p:sp>
    </p:spTree>
    <p:extLst>
      <p:ext uri="{BB962C8B-B14F-4D97-AF65-F5344CB8AC3E}">
        <p14:creationId xmlns:p14="http://schemas.microsoft.com/office/powerpoint/2010/main" val="69446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5420BB-FE50-4FDF-BAFC-C56AA42A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Book of Business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1EB434-C4E3-4724-99A6-F2CEB68E1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2232383"/>
          </a:xfrm>
        </p:spPr>
        <p:txBody>
          <a:bodyPr>
            <a:normAutofit/>
          </a:bodyPr>
          <a:lstStyle/>
          <a:p>
            <a:pPr marL="0" indent="0" defTabSz="914400">
              <a:lnSpc>
                <a:spcPct val="90000"/>
              </a:lnSpc>
              <a:buNone/>
            </a:pPr>
            <a:r>
              <a:rPr lang="en-US" sz="1400" dirty="0">
                <a:solidFill>
                  <a:schemeClr val="tx2"/>
                </a:solidFill>
              </a:rPr>
              <a:t>In Spark, the Accounts &amp; Contacts you own are called your Book of Business (BOB).  Accounts &amp; Contacts are added into PlayMaker in a few different ways:</a:t>
            </a:r>
          </a:p>
          <a:p>
            <a:pPr marL="0" indent="0" defTabSz="914400">
              <a:lnSpc>
                <a:spcPct val="90000"/>
              </a:lnSpc>
              <a:buNone/>
            </a:pPr>
            <a:endParaRPr lang="en-US" sz="800" dirty="0">
              <a:solidFill>
                <a:schemeClr val="tx2"/>
              </a:solidFill>
            </a:endParaRP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Purchased Market Data, including: Market Insights, TargetWatch and the Referral Source Database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Manually entered 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Uploaded during Onboarding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Your EMR (when attached to a patient referral) if you have an active Integration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 algn="ctr" defTabSz="914400">
              <a:lnSpc>
                <a:spcPct val="90000"/>
              </a:lnSpc>
              <a:buNone/>
            </a:pPr>
            <a:r>
              <a:rPr lang="en-US" sz="1200" dirty="0">
                <a:solidFill>
                  <a:schemeClr val="tx2"/>
                </a:solidFill>
              </a:rPr>
              <a:t>*NOTE* - The Web version options for adding via TargetWatch and the RSDB are not present on mobile. </a:t>
            </a:r>
          </a:p>
        </p:txBody>
      </p:sp>
      <p:pic>
        <p:nvPicPr>
          <p:cNvPr id="8" name="Picture 4" descr="Top 50 Most Popular Hospital Inpatient EHR Systems in US">
            <a:extLst>
              <a:ext uri="{FF2B5EF4-FFF2-40B4-BE49-F238E27FC236}">
                <a16:creationId xmlns:a16="http://schemas.microsoft.com/office/drawing/2014/main" id="{87D39A59-5B26-4374-AE1B-F9120C7E5B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1"/>
          <a:stretch/>
        </p:blipFill>
        <p:spPr bwMode="auto">
          <a:xfrm>
            <a:off x="5360816" y="2849178"/>
            <a:ext cx="2485304" cy="135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Medical Staff Silhouettes High Res Stock Images | Shutterstock">
            <a:extLst>
              <a:ext uri="{FF2B5EF4-FFF2-40B4-BE49-F238E27FC236}">
                <a16:creationId xmlns:a16="http://schemas.microsoft.com/office/drawing/2014/main" id="{E527BA18-B433-499E-AF0D-EAE34B8FC2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7" b="13333"/>
          <a:stretch/>
        </p:blipFill>
        <p:spPr bwMode="auto">
          <a:xfrm>
            <a:off x="1460501" y="2848052"/>
            <a:ext cx="2322684" cy="135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39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FFA46-4E5D-4A1B-979D-34E1F1CD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the ACE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8C5E2-AD4F-45E9-BC4C-B2B1C3967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625" y="777933"/>
            <a:ext cx="7070190" cy="1884586"/>
          </a:xfrm>
        </p:spPr>
        <p:txBody>
          <a:bodyPr>
            <a:normAutofit/>
          </a:bodyPr>
          <a:lstStyle/>
          <a:p>
            <a:pPr marL="285750" lvl="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A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ccount</a:t>
            </a:r>
            <a:r>
              <a:rPr lang="en-US" dirty="0">
                <a:solidFill>
                  <a:srgbClr val="525F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Building/Place they are walking into  </a:t>
            </a:r>
          </a:p>
          <a:p>
            <a:pPr marL="28575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C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ontact – Person they are interacting with</a:t>
            </a:r>
          </a:p>
          <a:p>
            <a:pPr marL="285750" lvl="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E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vent – When the interaction occurred/planning to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28E1DE-B06E-465E-B852-D6D45E1BF4F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12" y="934618"/>
            <a:ext cx="447305" cy="347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9FC20A-6985-48FF-A348-499D3AA0B42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59" y="1426858"/>
            <a:ext cx="292863" cy="3718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8899C7-168D-49FB-B1F3-5E4C884426F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42" y="1995518"/>
            <a:ext cx="416075" cy="3649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F10FD9-7C42-42AA-9930-7AF909548652}"/>
              </a:ext>
            </a:extLst>
          </p:cNvPr>
          <p:cNvSpPr txBox="1"/>
          <p:nvPr/>
        </p:nvSpPr>
        <p:spPr>
          <a:xfrm>
            <a:off x="457200" y="2662519"/>
            <a:ext cx="8229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Event notes created without an account or contact associated will not roll up under the account or contact history</a:t>
            </a:r>
          </a:p>
          <a:p>
            <a:endParaRPr lang="en-US" sz="6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will not get “credit” for these calls on most reports</a:t>
            </a:r>
          </a:p>
          <a:p>
            <a:endParaRPr lang="en-US" sz="6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notes on a completed event without an associated account are </a:t>
            </a:r>
            <a:r>
              <a:rPr lang="en-US" sz="1400" dirty="0">
                <a:solidFill>
                  <a:schemeClr val="tx2"/>
                </a:solidFill>
                <a:latin typeface="Open Sans" charset="0"/>
              </a:rPr>
              <a:t>essentially</a:t>
            </a: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lost and not easy to refer to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846220-0BF6-4A48-85FF-F0D87EDBF679}"/>
              </a:ext>
            </a:extLst>
          </p:cNvPr>
          <p:cNvSpPr txBox="1"/>
          <p:nvPr/>
        </p:nvSpPr>
        <p:spPr>
          <a:xfrm>
            <a:off x="1001612" y="3802185"/>
            <a:ext cx="7328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6600"/>
                </a:solidFill>
                <a:latin typeface="Open Sans" charset="0"/>
              </a:rPr>
              <a:t>Pro Tip:</a:t>
            </a:r>
            <a:r>
              <a:rPr lang="en-US" sz="1400" dirty="0">
                <a:solidFill>
                  <a:srgbClr val="FF6600"/>
                </a:solidFill>
                <a:latin typeface="Open Sans" charset="0"/>
              </a:rPr>
              <a:t>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The event dashboard on the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Overview tab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and the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Daily</a:t>
            </a:r>
            <a:r>
              <a:rPr lang="en-US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Visit Report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can help ensure ACE is followed</a:t>
            </a:r>
            <a:r>
              <a:rPr lang="en-US" sz="1600" b="1" dirty="0">
                <a:solidFill>
                  <a:srgbClr val="FF66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</a:t>
            </a:r>
            <a:endParaRPr lang="en-US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296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9FC32-577E-44EB-A701-F4C99096D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PlayMaker Spark: Web v Mobile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04F28-01ED-4676-8B38-D6AEC2A90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928081"/>
            <a:ext cx="3987052" cy="2292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050" dirty="0"/>
              <a:t>Spark Web is our full-featured cloud application, designed for </a:t>
            </a:r>
            <a:r>
              <a:rPr lang="en-US" sz="1050"/>
              <a:t>all users:  </a:t>
            </a:r>
            <a:endParaRPr lang="en-US" sz="500" dirty="0"/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Access to Accounts, Calendars, Contacts, Expenses, Referrals, Reporting and Market Data based upon role permission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Greater visibility into records outside of a marketer’s individual Book of Business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On-demand, customized reporting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300" dirty="0"/>
          </a:p>
          <a:p>
            <a:endParaRPr lang="en-US" sz="13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546C29-F5C2-4BAD-A574-968EEA44C406}"/>
              </a:ext>
            </a:extLst>
          </p:cNvPr>
          <p:cNvSpPr/>
          <p:nvPr/>
        </p:nvSpPr>
        <p:spPr>
          <a:xfrm>
            <a:off x="984999" y="3965105"/>
            <a:ext cx="7429496" cy="39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</a:pPr>
            <a:r>
              <a:rPr lang="en-US" sz="1600" i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is important that you take advantage of BOTH web and mobile applications!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A4F101-AE82-4F36-AFCD-F037EBC2B51D}"/>
              </a:ext>
            </a:extLst>
          </p:cNvPr>
          <p:cNvSpPr txBox="1">
            <a:spLocks/>
          </p:cNvSpPr>
          <p:nvPr/>
        </p:nvSpPr>
        <p:spPr>
          <a:xfrm>
            <a:off x="4763620" y="887164"/>
            <a:ext cx="3987052" cy="1768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06243F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6243F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06243F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6243F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6243F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chemeClr val="tx2"/>
                </a:solidFill>
              </a:rPr>
              <a:t>Mobile was designed with the end users in mind and was optimized for efficiency and speed while in the field: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Visibility to your accounts, contacts, and referrals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Ability to search for accounts and contacts that you do not own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Quick and easy event features: voice to text, maps, etc.</a:t>
            </a:r>
          </a:p>
        </p:txBody>
      </p:sp>
      <p:pic>
        <p:nvPicPr>
          <p:cNvPr id="9" name="Picture 2" descr="Image result for web application">
            <a:extLst>
              <a:ext uri="{FF2B5EF4-FFF2-40B4-BE49-F238E27FC236}">
                <a16:creationId xmlns:a16="http://schemas.microsoft.com/office/drawing/2014/main" id="{6DD33FEF-A4B8-4144-BC60-50756B2FC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12" y="2320212"/>
            <a:ext cx="2074869" cy="118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AD5D0F0-1C63-4FE6-9612-5D7F800763A1}"/>
              </a:ext>
            </a:extLst>
          </p:cNvPr>
          <p:cNvSpPr txBox="1"/>
          <p:nvPr/>
        </p:nvSpPr>
        <p:spPr>
          <a:xfrm>
            <a:off x="393327" y="3432706"/>
            <a:ext cx="8293473" cy="568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web and mobile applications do not replace one another, they are a system. </a:t>
            </a:r>
          </a:p>
          <a:p>
            <a:pPr algn="ctr">
              <a:lnSpc>
                <a:spcPct val="135000"/>
              </a:lnSpc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has distinct features, functions, and abilities that the other does not.</a:t>
            </a:r>
          </a:p>
        </p:txBody>
      </p:sp>
    </p:spTree>
    <p:extLst>
      <p:ext uri="{BB962C8B-B14F-4D97-AF65-F5344CB8AC3E}">
        <p14:creationId xmlns:p14="http://schemas.microsoft.com/office/powerpoint/2010/main" val="324207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Mobile App Walkthrough</a:t>
            </a:r>
          </a:p>
        </p:txBody>
      </p:sp>
    </p:spTree>
    <p:extLst>
      <p:ext uri="{BB962C8B-B14F-4D97-AF65-F5344CB8AC3E}">
        <p14:creationId xmlns:p14="http://schemas.microsoft.com/office/powerpoint/2010/main" val="389780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I Do Next?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90EA57-23DD-48F2-93C4-4DAF20F7A1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4815" y="777932"/>
            <a:ext cx="3191985" cy="2978524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41BFEDF-F314-4EDD-A6B8-9FB28A41D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8671"/>
            <a:ext cx="4567806" cy="3220570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Start using PlayMaker!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Validate your accounts and contacts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 Reference Utilization Timeline for your team</a:t>
            </a:r>
            <a:endParaRPr lang="en-US" sz="1500" i="1" dirty="0">
              <a:solidFill>
                <a:srgbClr val="004A98"/>
              </a:solidFill>
              <a:latin typeface="Open Sans" charset="0"/>
              <a:cs typeface="+mn-cs"/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Reference the support matrix for BOB assignments, corrections or questions 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Start scheduling events with your top referral sources</a:t>
            </a:r>
          </a:p>
        </p:txBody>
      </p:sp>
    </p:spTree>
    <p:extLst>
      <p:ext uri="{BB962C8B-B14F-4D97-AF65-F5344CB8AC3E}">
        <p14:creationId xmlns:p14="http://schemas.microsoft.com/office/powerpoint/2010/main" val="3974477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laymaker">
      <a:dk1>
        <a:sysClr val="windowText" lastClr="000000"/>
      </a:dk1>
      <a:lt1>
        <a:sysClr val="window" lastClr="FFFFFF"/>
      </a:lt1>
      <a:dk2>
        <a:srgbClr val="05253E"/>
      </a:dk2>
      <a:lt2>
        <a:srgbClr val="C7DA2E"/>
      </a:lt2>
      <a:accent1>
        <a:srgbClr val="004A98"/>
      </a:accent1>
      <a:accent2>
        <a:srgbClr val="00ADBB"/>
      </a:accent2>
      <a:accent3>
        <a:srgbClr val="537881"/>
      </a:accent3>
      <a:accent4>
        <a:srgbClr val="8064A2"/>
      </a:accent4>
      <a:accent5>
        <a:srgbClr val="4BACC6"/>
      </a:accent5>
      <a:accent6>
        <a:srgbClr val="F79646"/>
      </a:accent6>
      <a:hlink>
        <a:srgbClr val="004A98"/>
      </a:hlink>
      <a:folHlink>
        <a:srgbClr val="00ADB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25A6EDD98834789C65A4A15349DE6" ma:contentTypeVersion="6" ma:contentTypeDescription="Create a new document." ma:contentTypeScope="" ma:versionID="29ba9f365df080cb560f312e5a503761">
  <xsd:schema xmlns:xsd="http://www.w3.org/2001/XMLSchema" xmlns:xs="http://www.w3.org/2001/XMLSchema" xmlns:p="http://schemas.microsoft.com/office/2006/metadata/properties" xmlns:ns2="42bf438d-000d-41a1-a601-d73938ce047a" xmlns:ns3="679f80f5-0aa3-47d1-aa03-ceac0018ec9d" targetNamespace="http://schemas.microsoft.com/office/2006/metadata/properties" ma:root="true" ma:fieldsID="dc47cace9f6f9afe462c56c7fd775b6c" ns2:_="" ns3:_="">
    <xsd:import namespace="42bf438d-000d-41a1-a601-d73938ce047a"/>
    <xsd:import namespace="679f80f5-0aa3-47d1-aa03-ceac0018e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f438d-000d-41a1-a601-d73938ce0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f80f5-0aa3-47d1-aa03-ceac0018ec9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828850-70CD-49C6-8567-3F9DD8043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bf438d-000d-41a1-a601-d73938ce047a"/>
    <ds:schemaRef ds:uri="679f80f5-0aa3-47d1-aa03-ceac0018ec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E651BB-64BE-41AA-BFE9-036721A940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32326-7729-4ABE-BFE7-41F787BB926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5916</TotalTime>
  <Words>752</Words>
  <Application>Microsoft Office PowerPoint</Application>
  <PresentationFormat>On-screen Show (16:9)</PresentationFormat>
  <Paragraphs>104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Open Sans</vt:lpstr>
      <vt:lpstr>Open Sans Regular</vt:lpstr>
      <vt:lpstr>Open Sans Semibold</vt:lpstr>
      <vt:lpstr>Office Theme</vt:lpstr>
      <vt:lpstr>Spark Mobile App for Sales Reps</vt:lpstr>
      <vt:lpstr>AGENDA</vt:lpstr>
      <vt:lpstr>Sales Rep II Training Goals</vt:lpstr>
      <vt:lpstr>PowerPoint Presentation</vt:lpstr>
      <vt:lpstr>Your Book of Business</vt:lpstr>
      <vt:lpstr>Importance of the ACE Process</vt:lpstr>
      <vt:lpstr>PlayMaker Spark: Web v Mobile</vt:lpstr>
      <vt:lpstr>Mobile App Walkthrough</vt:lpstr>
      <vt:lpstr>What Should I Do Next?</vt:lpstr>
      <vt:lpstr>Need Some Assistance?</vt:lpstr>
      <vt:lpstr>PlayMaker Resources </vt:lpstr>
      <vt:lpstr>PowerPoint Presentation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Mandy McLeod Caldwell</dc:creator>
  <cp:keywords/>
  <dc:description/>
  <cp:lastModifiedBy>Deidra Hendrix</cp:lastModifiedBy>
  <cp:revision>116</cp:revision>
  <dcterms:created xsi:type="dcterms:W3CDTF">2018-04-04T11:47:25Z</dcterms:created>
  <dcterms:modified xsi:type="dcterms:W3CDTF">2021-09-23T04:56:12Z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0x010100DCA25A6EDD98834789C65A4A15349DE6</vt:lpwstr>
  </property>
</Properties>
</file>